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865" r:id="rId2"/>
    <p:sldId id="2499" r:id="rId3"/>
    <p:sldId id="2121" r:id="rId4"/>
    <p:sldId id="2295" r:id="rId5"/>
    <p:sldId id="2632" r:id="rId6"/>
    <p:sldId id="2294" r:id="rId7"/>
    <p:sldId id="2298" r:id="rId8"/>
    <p:sldId id="927" r:id="rId9"/>
    <p:sldId id="916" r:id="rId10"/>
    <p:sldId id="2515" r:id="rId11"/>
    <p:sldId id="2553" r:id="rId12"/>
    <p:sldId id="2516" r:id="rId13"/>
    <p:sldId id="2683" r:id="rId14"/>
    <p:sldId id="2686" r:id="rId15"/>
    <p:sldId id="2685" r:id="rId16"/>
    <p:sldId id="2684" r:id="rId17"/>
    <p:sldId id="2687" r:id="rId18"/>
    <p:sldId id="2693" r:id="rId19"/>
    <p:sldId id="2695" r:id="rId20"/>
    <p:sldId id="2694" r:id="rId21"/>
    <p:sldId id="2696" r:id="rId22"/>
    <p:sldId id="2697" r:id="rId23"/>
    <p:sldId id="2688" r:id="rId24"/>
    <p:sldId id="2698" r:id="rId25"/>
    <p:sldId id="2699" r:id="rId26"/>
    <p:sldId id="2689" r:id="rId27"/>
    <p:sldId id="325" r:id="rId28"/>
    <p:sldId id="483" r:id="rId29"/>
    <p:sldId id="2407" r:id="rId30"/>
    <p:sldId id="1931" r:id="rId31"/>
    <p:sldId id="1932" r:id="rId32"/>
    <p:sldId id="1930" r:id="rId33"/>
    <p:sldId id="1086" r:id="rId34"/>
    <p:sldId id="2628" r:id="rId35"/>
    <p:sldId id="2629" r:id="rId36"/>
    <p:sldId id="2630" r:id="rId37"/>
    <p:sldId id="2631" r:id="rId38"/>
    <p:sldId id="2701" r:id="rId39"/>
    <p:sldId id="2702" r:id="rId40"/>
    <p:sldId id="2706" r:id="rId41"/>
    <p:sldId id="2682" r:id="rId42"/>
    <p:sldId id="2703" r:id="rId43"/>
    <p:sldId id="2708" r:id="rId44"/>
    <p:sldId id="2709" r:id="rId45"/>
    <p:sldId id="2705" r:id="rId46"/>
    <p:sldId id="2501" r:id="rId47"/>
    <p:sldId id="2521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1">
          <p15:clr>
            <a:srgbClr val="A4A3A4"/>
          </p15:clr>
        </p15:guide>
        <p15:guide id="2" pos="234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/>
    <p:restoredTop sz="92109"/>
  </p:normalViewPr>
  <p:slideViewPr>
    <p:cSldViewPr snapToGrid="0">
      <p:cViewPr varScale="1">
        <p:scale>
          <a:sx n="76" d="100"/>
          <a:sy n="76" d="100"/>
        </p:scale>
        <p:origin x="200" y="992"/>
      </p:cViewPr>
      <p:guideLst>
        <p:guide orient="horz" pos="2201"/>
        <p:guide pos="234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39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934B7E-0B2B-5E49-A918-8AFD6AA366B5}" type="datetime1">
              <a:rPr lang="en-US"/>
              <a:t>1/30/25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E8FCF-8D2F-D148-9A99-80B9EBB50B13}" type="slidenum">
              <a:r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8962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D1C280-96A2-4249-BF83-22F270A3397E}" type="datetime1">
              <a:rPr lang="en-US"/>
              <a:t>1/30/25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E89ABF-3EF1-3E41-BA86-851DA49508B5}" type="slidenum">
              <a:r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885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1688"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801688"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801688"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801688"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801688"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3C3377D-E3C3-D04F-8C14-BEDEFBEADF70}" type="slidenum">
              <a:rPr lang="he-IL" altLang="en-US" sz="1100" b="0">
                <a:latin typeface="Times New Roman" charset="0"/>
              </a:rPr>
              <a:pPr/>
              <a:t>1</a:t>
            </a:fld>
            <a:endParaRPr lang="en-US" altLang="en-US" sz="1100" b="0" dirty="0">
              <a:latin typeface="Times New Roman" charset="0"/>
            </a:endParaRPr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41288" y="768350"/>
            <a:ext cx="6819900" cy="3836988"/>
          </a:xfrm>
          <a:ln/>
        </p:spPr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738" y="4860925"/>
            <a:ext cx="5203825" cy="46053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 dirty="0">
              <a:latin typeface="Times New Roman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350429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IL" smtClean="0"/>
              <a:t>29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02940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IL" smtClean="0"/>
              <a:t>30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334236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7FC86-7B4C-C5C0-4547-660FEC63F7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E73205-7263-3088-C5C1-B0CB638D75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ABE9F1-36DA-D3F3-97DC-2DA95332E6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FB565-88BB-426C-B95E-B9980B197C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IL" smtClean="0"/>
              <a:t>39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394983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11779-9320-C495-90F6-3AE6F9DFC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1A3C37-DD44-D163-BEBF-A8D7FAE2F2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5F0FF2-B0CC-0270-F13D-A02F3C706C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F24151-485D-CD14-E556-68544FD37E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IL" smtClean="0"/>
              <a:t>40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870075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54C21C-18B3-2F4E-C890-127706AA1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D5F9C2-2109-202D-E894-F470DAAA52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EB27D7-6373-1CA6-5817-4017C71C29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965CC3-6B21-CBC3-65E1-1ACAD17B0C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IL" smtClean="0"/>
              <a:t>41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70693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A5458B-6DDC-0982-9EF2-435B6B4391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517293-2AE0-43DB-111E-813DBD0522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C80DB2-DC6C-7F88-A85C-02534F1554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18B11-2BE7-2FC9-4ED6-6D417E3CBB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IL" smtClean="0"/>
              <a:t>42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67731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IL" smtClean="0"/>
              <a:t>46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77957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IL" smtClean="0"/>
              <a:t>10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111276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IL" smtClean="0"/>
              <a:t>11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76490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C5919-CF66-606A-D660-D1F9944EF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E0228A-55AC-B168-6967-C9BC6FDA28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94FA34-6C1C-8CCB-1441-3587A68133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F8290-2C69-CDB7-DD16-8C0BEFF0C2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IL" smtClean="0"/>
              <a:t>13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68876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9C6A5-1978-73C1-A938-69AE47E39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B72C90-ED4F-6811-8B47-88F9C726E7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D2FE57-FBC5-C805-66C1-CCAA8503CE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5186A1-4101-4890-F788-75E5E88A53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IL" smtClean="0"/>
              <a:t>14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53688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470A03-377F-A9D9-CCC2-C12A06240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745569-5E5A-5646-9895-71F0775122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877A30-4151-FA7C-BC04-CEF88333AE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C60B44-FE66-F2C9-6EE2-990F9D5919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IL" smtClean="0"/>
              <a:t>15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59582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00FC6-3202-CAB1-96D6-B27C22DCB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89831F-CB9C-E765-25E5-55368820D7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2A7E86-8B0A-4607-F804-35E4BEF695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A6A9A5-D237-0144-A0CA-E5A3EED741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IL" smtClean="0"/>
              <a:t>16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936134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IL" smtClean="0"/>
              <a:t>27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73129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E89ABF-3EF1-3E41-BA86-851DA49508B5}" type="slidenum">
              <a:rPr lang="en-IL" smtClean="0"/>
              <a:t>28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36147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t header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79700" y="2672252"/>
            <a:ext cx="7086600" cy="580147"/>
          </a:xfrm>
        </p:spPr>
        <p:txBody>
          <a:bodyPr>
            <a:normAutofit/>
          </a:bodyPr>
          <a:lstStyle>
            <a:lvl1pPr marL="0" indent="0" algn="ctr">
              <a:spcBef>
                <a:spcPts val="2200"/>
              </a:spcBef>
              <a:buNone/>
              <a:defRPr sz="2200" baseline="0">
                <a:latin typeface="Avenir Medium"/>
                <a:cs typeface="Avenir Medium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 Week I, Unit J: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/>
          <a:srcRect l="63357" t="5251" r="3343" b="10503"/>
          <a:stretch/>
        </p:blipFill>
        <p:spPr>
          <a:xfrm>
            <a:off x="8923507" y="0"/>
            <a:ext cx="3268493" cy="10413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l="37755" t="5251" r="32968" b="10503"/>
          <a:stretch/>
        </p:blipFill>
        <p:spPr>
          <a:xfrm>
            <a:off x="-1" y="0"/>
            <a:ext cx="8995589" cy="1041399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4207030" y="4706446"/>
            <a:ext cx="393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kern="120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Noam Nisan and Shimon Schocken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2117841" y="3256456"/>
            <a:ext cx="8210317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Unit</a:t>
            </a:r>
          </a:p>
        </p:txBody>
      </p:sp>
      <p:sp>
        <p:nvSpPr>
          <p:cNvPr id="8" name="Footer Placeholder 7"/>
          <p:cNvSpPr txBox="1">
            <a:spLocks/>
          </p:cNvSpPr>
          <p:nvPr userDrawn="1"/>
        </p:nvSpPr>
        <p:spPr>
          <a:xfrm>
            <a:off x="123555" y="116462"/>
            <a:ext cx="4473178" cy="8484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FF6600"/>
                </a:solidFill>
              </a:rPr>
              <a:t>From Nand to Tetris</a:t>
            </a:r>
          </a:p>
          <a:p>
            <a:pPr>
              <a:spcBef>
                <a:spcPts val="300"/>
              </a:spcBef>
            </a:pPr>
            <a:r>
              <a:rPr lang="en-US" sz="1600" i="1" dirty="0">
                <a:solidFill>
                  <a:srgbClr val="FF6600"/>
                </a:solidFill>
              </a:rPr>
              <a:t>Building</a:t>
            </a:r>
            <a:r>
              <a:rPr lang="en-US" sz="1600" i="1" baseline="0" dirty="0">
                <a:solidFill>
                  <a:srgbClr val="FF6600"/>
                </a:solidFill>
              </a:rPr>
              <a:t> a Modern Computer from First Principles</a:t>
            </a:r>
            <a:endParaRPr lang="en-US" sz="1600" i="1" dirty="0">
              <a:solidFill>
                <a:srgbClr val="FF6600"/>
              </a:solidFill>
            </a:endParaRPr>
          </a:p>
        </p:txBody>
      </p:sp>
      <p:sp>
        <p:nvSpPr>
          <p:cNvPr id="5" name="TextBox 4"/>
          <p:cNvSpPr txBox="1"/>
          <p:nvPr userDrawn="1"/>
        </p:nvSpPr>
        <p:spPr>
          <a:xfrm>
            <a:off x="8680824" y="6394824"/>
            <a:ext cx="27342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779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83002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3509035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805985"/>
            <a:ext cx="7821807" cy="36291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502222" y="1090409"/>
            <a:ext cx="4143403" cy="52276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811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de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10515600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5039522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789704"/>
            <a:ext cx="10571311" cy="52572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273800" y="1052513"/>
            <a:ext cx="5089525" cy="5326062"/>
          </a:xfr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44000" tIns="93600" rIns="144000" bIns="93600">
            <a:normAutofit/>
          </a:bodyPr>
          <a:lstStyle>
            <a:lvl1pPr marL="0" indent="0">
              <a:spcBef>
                <a:spcPts val="200"/>
              </a:spcBef>
              <a:buNone/>
              <a:defRPr sz="1400">
                <a:latin typeface="Consolas"/>
                <a:cs typeface="Consola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68380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83002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3509035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805985"/>
            <a:ext cx="7821807" cy="36291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34142" y="1080945"/>
            <a:ext cx="4019086" cy="5326062"/>
          </a:xfr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44000" tIns="93600" rIns="144000" bIns="93600">
            <a:normAutofit/>
          </a:bodyPr>
          <a:lstStyle>
            <a:lvl1pPr marL="0" indent="0">
              <a:spcBef>
                <a:spcPts val="200"/>
              </a:spcBef>
              <a:buNone/>
              <a:defRPr sz="1400">
                <a:latin typeface="Consolas"/>
                <a:cs typeface="Consola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28657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10515600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789704"/>
            <a:ext cx="10571311" cy="52572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6278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830409"/>
            <a:ext cx="7813666" cy="11867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71212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82129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t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68976" y="1961562"/>
            <a:ext cx="3466297" cy="580147"/>
          </a:xfrm>
        </p:spPr>
        <p:txBody>
          <a:bodyPr>
            <a:normAutofit/>
          </a:bodyPr>
          <a:lstStyle>
            <a:lvl1pPr marL="0" indent="0" algn="ctr">
              <a:spcBef>
                <a:spcPts val="2200"/>
              </a:spcBef>
              <a:buNone/>
              <a:defRPr sz="2200" baseline="0">
                <a:latin typeface="Avenir Medium"/>
                <a:cs typeface="Avenir Medium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 Chapter 2</a:t>
            </a:r>
          </a:p>
        </p:txBody>
      </p:sp>
      <p:grpSp>
        <p:nvGrpSpPr>
          <p:cNvPr id="2" name="Group 1"/>
          <p:cNvGrpSpPr/>
          <p:nvPr userDrawn="1"/>
        </p:nvGrpSpPr>
        <p:grpSpPr>
          <a:xfrm>
            <a:off x="0" y="0"/>
            <a:ext cx="8634431" cy="1041399"/>
            <a:chOff x="0" y="0"/>
            <a:chExt cx="8634431" cy="1041399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"/>
            <a:srcRect l="63357" t="5251" r="3343" b="10503"/>
            <a:stretch/>
          </p:blipFill>
          <p:spPr>
            <a:xfrm>
              <a:off x="5365938" y="0"/>
              <a:ext cx="3268493" cy="1041399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 userDrawn="1"/>
          </p:nvPicPr>
          <p:blipFill rotWithShape="1">
            <a:blip r:embed="rId2"/>
            <a:srcRect l="37755" t="5251" r="32968" b="10503"/>
            <a:stretch/>
          </p:blipFill>
          <p:spPr>
            <a:xfrm>
              <a:off x="0" y="0"/>
              <a:ext cx="5438114" cy="1041399"/>
            </a:xfrm>
            <a:prstGeom prst="rect">
              <a:avLst/>
            </a:prstGeom>
          </p:spPr>
        </p:pic>
      </p:grpSp>
      <p:sp>
        <p:nvSpPr>
          <p:cNvPr id="14" name="Footer Placeholder 7"/>
          <p:cNvSpPr txBox="1">
            <a:spLocks/>
          </p:cNvSpPr>
          <p:nvPr userDrawn="1"/>
        </p:nvSpPr>
        <p:spPr>
          <a:xfrm>
            <a:off x="123555" y="116462"/>
            <a:ext cx="4473178" cy="8484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FF6600"/>
                </a:solidFill>
              </a:rPr>
              <a:t>From Nand to Tetris</a:t>
            </a:r>
          </a:p>
          <a:p>
            <a:pPr>
              <a:spcBef>
                <a:spcPts val="300"/>
              </a:spcBef>
            </a:pPr>
            <a:r>
              <a:rPr lang="en-US" sz="1600" i="1" dirty="0">
                <a:solidFill>
                  <a:srgbClr val="FF6600"/>
                </a:solidFill>
              </a:rPr>
              <a:t>Building</a:t>
            </a:r>
            <a:r>
              <a:rPr lang="en-US" sz="1600" i="1" baseline="0" dirty="0">
                <a:solidFill>
                  <a:srgbClr val="FF6600"/>
                </a:solidFill>
              </a:rPr>
              <a:t> a Modern Computer from First Principles</a:t>
            </a:r>
            <a:endParaRPr lang="en-US" sz="1600" i="1" dirty="0">
              <a:solidFill>
                <a:srgbClr val="FF6600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373021" y="3943628"/>
            <a:ext cx="5852504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800" kern="120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These slides</a:t>
            </a:r>
            <a:r>
              <a:rPr lang="en-US" sz="1800" kern="1200" baseline="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 support chapter 1 of the book</a:t>
            </a:r>
          </a:p>
          <a:p>
            <a:pPr algn="ctr">
              <a:spcBef>
                <a:spcPts val="600"/>
              </a:spcBef>
            </a:pPr>
            <a:r>
              <a:rPr lang="en-US" sz="1800" i="1" u="sng" kern="1200" baseline="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The Elements of Computing Systems</a:t>
            </a:r>
            <a:r>
              <a:rPr lang="en-US" sz="1800" i="1" kern="1200" baseline="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 </a:t>
            </a:r>
          </a:p>
          <a:p>
            <a:pPr algn="ctr">
              <a:spcBef>
                <a:spcPts val="600"/>
              </a:spcBef>
            </a:pPr>
            <a:r>
              <a:rPr lang="en-US" sz="1800" kern="1200" baseline="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By </a:t>
            </a:r>
            <a:r>
              <a:rPr lang="en-US" sz="1800" kern="120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Noam Nisan and Shimon Schocken</a:t>
            </a:r>
          </a:p>
          <a:p>
            <a:pPr algn="ctr">
              <a:spcBef>
                <a:spcPts val="600"/>
              </a:spcBef>
            </a:pPr>
            <a:r>
              <a:rPr lang="en-US" sz="1800" kern="1200" dirty="0">
                <a:solidFill>
                  <a:schemeClr val="tx1"/>
                </a:solidFill>
                <a:latin typeface="Avenir Next Medium"/>
                <a:ea typeface="+mn-ea"/>
                <a:cs typeface="Avenir Next Medium"/>
              </a:rPr>
              <a:t>MIT Press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855586" y="2642252"/>
            <a:ext cx="6893078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Unit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680824" y="6394824"/>
            <a:ext cx="27342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978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t end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65400" y="1745093"/>
            <a:ext cx="7086600" cy="580147"/>
          </a:xfrm>
        </p:spPr>
        <p:txBody>
          <a:bodyPr>
            <a:normAutofit/>
          </a:bodyPr>
          <a:lstStyle>
            <a:lvl1pPr marL="0" indent="0" algn="ctr">
              <a:spcBef>
                <a:spcPts val="2200"/>
              </a:spcBef>
              <a:buNone/>
              <a:defRPr sz="2200" baseline="0">
                <a:solidFill>
                  <a:srgbClr val="7F7F7F"/>
                </a:solidFill>
                <a:latin typeface="Avenir Medium"/>
                <a:cs typeface="Avenir Medium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 Week I, Unit J: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/>
          <a:srcRect l="63357" t="5251" r="3343" b="10503"/>
          <a:stretch/>
        </p:blipFill>
        <p:spPr>
          <a:xfrm>
            <a:off x="8923507" y="0"/>
            <a:ext cx="3268493" cy="104139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/>
          <a:srcRect l="37755" t="5251" r="32968" b="10503"/>
          <a:stretch/>
        </p:blipFill>
        <p:spPr>
          <a:xfrm>
            <a:off x="-1" y="0"/>
            <a:ext cx="8995589" cy="1041399"/>
          </a:xfrm>
          <a:prstGeom prst="rect">
            <a:avLst/>
          </a:prstGeom>
        </p:spPr>
      </p:pic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2003541" y="2396086"/>
            <a:ext cx="8210317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rgbClr val="7F7F7F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Unit</a:t>
            </a:r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2003541" y="4570577"/>
            <a:ext cx="8210317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Next Unit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5268835" y="3946251"/>
            <a:ext cx="16797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u="sng" dirty="0"/>
              <a:t>Coming Up:</a:t>
            </a:r>
          </a:p>
        </p:txBody>
      </p:sp>
      <p:sp>
        <p:nvSpPr>
          <p:cNvPr id="10" name="Footer Placeholder 7"/>
          <p:cNvSpPr txBox="1">
            <a:spLocks/>
          </p:cNvSpPr>
          <p:nvPr userDrawn="1"/>
        </p:nvSpPr>
        <p:spPr>
          <a:xfrm>
            <a:off x="123555" y="116462"/>
            <a:ext cx="4473178" cy="8484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FF6600"/>
                </a:solidFill>
              </a:rPr>
              <a:t>From Nand to Tetris</a:t>
            </a:r>
          </a:p>
          <a:p>
            <a:pPr>
              <a:spcBef>
                <a:spcPts val="300"/>
              </a:spcBef>
            </a:pPr>
            <a:r>
              <a:rPr lang="en-US" sz="1600" i="1" dirty="0">
                <a:solidFill>
                  <a:srgbClr val="FF6600"/>
                </a:solidFill>
              </a:rPr>
              <a:t>Building</a:t>
            </a:r>
            <a:r>
              <a:rPr lang="en-US" sz="1600" i="1" baseline="0" dirty="0">
                <a:solidFill>
                  <a:srgbClr val="FF6600"/>
                </a:solidFill>
              </a:rPr>
              <a:t> a Modern Computer from First Principles</a:t>
            </a:r>
            <a:endParaRPr lang="en-US" sz="1600" i="1" dirty="0">
              <a:solidFill>
                <a:srgbClr val="FF6600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8680824" y="6394824"/>
            <a:ext cx="27342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1967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it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79700" y="1982808"/>
            <a:ext cx="3214304" cy="580147"/>
          </a:xfrm>
        </p:spPr>
        <p:txBody>
          <a:bodyPr>
            <a:normAutofit/>
          </a:bodyPr>
          <a:lstStyle>
            <a:lvl1pPr marL="0" indent="0" algn="ctr">
              <a:spcBef>
                <a:spcPts val="2200"/>
              </a:spcBef>
              <a:buNone/>
              <a:defRPr sz="2200" baseline="0">
                <a:solidFill>
                  <a:srgbClr val="7F7F7F"/>
                </a:solidFill>
                <a:latin typeface="Avenir Medium"/>
                <a:cs typeface="Avenir Medium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 Week i, Unit i-j: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10" hasCustomPrompt="1"/>
          </p:nvPr>
        </p:nvSpPr>
        <p:spPr>
          <a:xfrm>
            <a:off x="1290600" y="2469358"/>
            <a:ext cx="6023049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rgbClr val="7F7F7F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Unit</a:t>
            </a:r>
          </a:p>
        </p:txBody>
      </p:sp>
      <p:sp>
        <p:nvSpPr>
          <p:cNvPr id="9" name="Text Placeholder 21"/>
          <p:cNvSpPr>
            <a:spLocks noGrp="1"/>
          </p:cNvSpPr>
          <p:nvPr>
            <p:ph type="body" sz="quarter" idx="11" hasCustomPrompt="1"/>
          </p:nvPr>
        </p:nvSpPr>
        <p:spPr>
          <a:xfrm>
            <a:off x="1314992" y="4595001"/>
            <a:ext cx="5974266" cy="770121"/>
          </a:xfrm>
        </p:spPr>
        <p:txBody>
          <a:bodyPr>
            <a:normAutofit/>
          </a:bodyPr>
          <a:lstStyle>
            <a:lvl1pPr marL="0" indent="0" algn="ctr">
              <a:buNone/>
              <a:defRPr lang="en-US" sz="40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</a:lstStyle>
          <a:p>
            <a:pPr lvl="0"/>
            <a:r>
              <a:rPr lang="en-US"/>
              <a:t>Title of Next Unit</a:t>
            </a:r>
          </a:p>
        </p:txBody>
      </p:sp>
      <p:sp>
        <p:nvSpPr>
          <p:cNvPr id="5" name="TextBox 4"/>
          <p:cNvSpPr txBox="1"/>
          <p:nvPr userDrawn="1"/>
        </p:nvSpPr>
        <p:spPr>
          <a:xfrm>
            <a:off x="3454458" y="3962533"/>
            <a:ext cx="16953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u="sng" dirty="0"/>
              <a:t>Coming Up:</a:t>
            </a: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0"/>
            <a:ext cx="8634431" cy="1041399"/>
            <a:chOff x="0" y="0"/>
            <a:chExt cx="8634431" cy="1041399"/>
          </a:xfrm>
        </p:grpSpPr>
        <p:pic>
          <p:nvPicPr>
            <p:cNvPr id="17" name="Picture 16"/>
            <p:cNvPicPr>
              <a:picLocks noChangeAspect="1"/>
            </p:cNvPicPr>
            <p:nvPr userDrawn="1"/>
          </p:nvPicPr>
          <p:blipFill rotWithShape="1">
            <a:blip r:embed="rId2"/>
            <a:srcRect l="63357" t="5251" r="3343" b="10503"/>
            <a:stretch/>
          </p:blipFill>
          <p:spPr>
            <a:xfrm>
              <a:off x="5365938" y="0"/>
              <a:ext cx="3268493" cy="1041399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 userDrawn="1"/>
          </p:nvPicPr>
          <p:blipFill rotWithShape="1">
            <a:blip r:embed="rId2"/>
            <a:srcRect l="37755" t="5251" r="32968" b="10503"/>
            <a:stretch/>
          </p:blipFill>
          <p:spPr>
            <a:xfrm>
              <a:off x="0" y="0"/>
              <a:ext cx="5438114" cy="1041399"/>
            </a:xfrm>
            <a:prstGeom prst="rect">
              <a:avLst/>
            </a:prstGeom>
          </p:spPr>
        </p:pic>
      </p:grpSp>
      <p:sp>
        <p:nvSpPr>
          <p:cNvPr id="10" name="Footer Placeholder 7"/>
          <p:cNvSpPr txBox="1">
            <a:spLocks/>
          </p:cNvSpPr>
          <p:nvPr userDrawn="1"/>
        </p:nvSpPr>
        <p:spPr>
          <a:xfrm>
            <a:off x="123555" y="116462"/>
            <a:ext cx="4473178" cy="848467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2400" dirty="0">
                <a:solidFill>
                  <a:srgbClr val="FF6600"/>
                </a:solidFill>
              </a:rPr>
              <a:t>From Nand to Tetris</a:t>
            </a:r>
          </a:p>
          <a:p>
            <a:pPr>
              <a:spcBef>
                <a:spcPts val="300"/>
              </a:spcBef>
            </a:pPr>
            <a:r>
              <a:rPr lang="en-US" sz="1600" i="1" dirty="0">
                <a:solidFill>
                  <a:srgbClr val="FF6600"/>
                </a:solidFill>
              </a:rPr>
              <a:t>Building</a:t>
            </a:r>
            <a:r>
              <a:rPr lang="en-US" sz="1600" i="1" baseline="0" dirty="0">
                <a:solidFill>
                  <a:srgbClr val="FF6600"/>
                </a:solidFill>
              </a:rPr>
              <a:t> a Modern Computer from First Principles</a:t>
            </a:r>
            <a:endParaRPr lang="en-US" sz="1600" i="1" dirty="0">
              <a:solidFill>
                <a:srgbClr val="FF6600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8680824" y="6394824"/>
            <a:ext cx="273423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594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10515600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10515600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789704"/>
            <a:ext cx="10571311" cy="52572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6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7774861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830409"/>
            <a:ext cx="7813666" cy="11867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754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10515600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5039522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789704"/>
            <a:ext cx="10571311" cy="52572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6339164" y="1086087"/>
            <a:ext cx="5039522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31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7783002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0" y="1031383"/>
            <a:ext cx="3745121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805985"/>
            <a:ext cx="7829948" cy="36291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4"/>
          </p:nvPr>
        </p:nvSpPr>
        <p:spPr>
          <a:xfrm>
            <a:off x="4873806" y="1061664"/>
            <a:ext cx="3747398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176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icture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6614"/>
            <a:ext cx="10515600" cy="57727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6341" y="1080229"/>
            <a:ext cx="5039522" cy="52781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15677" y="789704"/>
            <a:ext cx="10571311" cy="52572"/>
          </a:xfrm>
          <a:prstGeom prst="line">
            <a:avLst/>
          </a:prstGeom>
          <a:ln w="19050" cap="flat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342063" y="1098550"/>
            <a:ext cx="5006975" cy="52276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11215380" y="6399101"/>
            <a:ext cx="488454" cy="307503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504AB9-C8DC-1643-9750-58A77BC25C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114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36849"/>
            <a:ext cx="10515600" cy="725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18630"/>
            <a:ext cx="10515600" cy="5002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823813" y="6593037"/>
            <a:ext cx="11197483" cy="276999"/>
          </a:xfrm>
          <a:prstGeom prst="rect">
            <a:avLst/>
          </a:prstGeom>
          <a:noFill/>
        </p:spPr>
        <p:txBody>
          <a:bodyPr wrap="square" lIns="0" rIns="0" rtlCol="0" anchor="ctr" anchorCtr="0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Nand to Tetris / www.nand2tetris.org</a:t>
            </a:r>
            <a:r>
              <a:rPr lang="en-US" sz="1200" baseline="0" dirty="0">
                <a:solidFill>
                  <a:schemeClr val="bg1">
                    <a:lumMod val="50000"/>
                  </a:schemeClr>
                </a:solidFill>
              </a:rPr>
              <a:t> / Chapter 1 /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Copyright</a:t>
            </a:r>
            <a:r>
              <a:rPr lang="en-US" sz="1200" baseline="0" dirty="0">
                <a:solidFill>
                  <a:schemeClr val="bg1">
                    <a:lumMod val="50000"/>
                  </a:schemeClr>
                </a:solidFill>
              </a:rPr>
              <a:t> © Noam Nisan and Shimon Schocken                                                               Slide </a:t>
            </a:r>
            <a:fld id="{08E9334E-AA4E-1C44-B6C7-D333BCD3AF3D}" type="slidenum">
              <a:rPr sz="1200" kern="12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rPr>
              <a:t>‹#›</a:t>
            </a:fld>
            <a:endParaRPr lang="en-US" sz="1200" kern="1200" baseline="0" dirty="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5340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2" r:id="rId2"/>
    <p:sldLayoutId id="2147483667" r:id="rId3"/>
    <p:sldLayoutId id="2147483674" r:id="rId4"/>
    <p:sldLayoutId id="2147483650" r:id="rId5"/>
    <p:sldLayoutId id="2147483669" r:id="rId6"/>
    <p:sldLayoutId id="2147483670" r:id="rId7"/>
    <p:sldLayoutId id="2147483671" r:id="rId8"/>
    <p:sldLayoutId id="2147483677" r:id="rId9"/>
    <p:sldLayoutId id="2147483678" r:id="rId10"/>
    <p:sldLayoutId id="2147483681" r:id="rId11"/>
    <p:sldLayoutId id="2147483682" r:id="rId12"/>
    <p:sldLayoutId id="2147483675" r:id="rId13"/>
    <p:sldLayoutId id="2147483676" r:id="rId14"/>
    <p:sldLayoutId id="2147483683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Times New Roman"/>
          <a:ea typeface="+mj-ea"/>
          <a:cs typeface="Times New Roman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1pPr>
      <a:lvl2pPr marL="717550" indent="-260350" algn="l" defTabSz="914400" rtl="0" eaLnBrk="1" latinLnBrk="0" hangingPunct="1">
        <a:lnSpc>
          <a:spcPct val="90000"/>
        </a:lnSpc>
        <a:spcBef>
          <a:spcPts val="1000"/>
        </a:spcBef>
        <a:buSzPct val="50000"/>
        <a:buFont typeface="Wingdings" charset="2"/>
        <a:buChar char="q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/>
          <a:ea typeface="+mn-ea"/>
          <a:cs typeface="Times New Roman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5" Type="http://schemas.openxmlformats.org/officeDocument/2006/relationships/image" Target="../media/image4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5" Type="http://schemas.openxmlformats.org/officeDocument/2006/relationships/image" Target="../media/image4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../theme/media/image11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../theme/media/image11.jpeg"/><Relationship Id="rId1" Type="http://schemas.openxmlformats.org/officeDocument/2006/relationships/slideLayout" Target="../slideLayouts/slideLayout6.xml"/><Relationship Id="rId4" Type="http://schemas.openxmlformats.org/officeDocument/2006/relationships/image" Target="../../theme/media/image16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4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.jpe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2" descr="OPENO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895600" y="1981200"/>
            <a:ext cx="6172200" cy="533400"/>
          </a:xfrm>
        </p:spPr>
        <p:txBody>
          <a:bodyPr wrap="none"/>
          <a:lstStyle/>
          <a:p>
            <a:pPr algn="ctr" defTabSz="914400" rtl="1" eaLnBrk="1" latinLnBrk="0" hangingPunct="1">
              <a:lnSpc>
                <a:spcPct val="90000"/>
              </a:lnSpc>
              <a:spcBef>
                <a:spcPct val="100000"/>
              </a:spcBef>
              <a:spcAft>
                <a:spcPct val="35000"/>
              </a:spcAft>
              <a:buNone/>
              <a:defRPr/>
            </a:pPr>
            <a:r>
              <a:rPr lang="en-US" dirty="0">
                <a:latin typeface="+mj-lt"/>
                <a:cs typeface="+mj-cs"/>
              </a:rPr>
              <a:t>Building a Modern Computer</a:t>
            </a:r>
          </a:p>
        </p:txBody>
      </p:sp>
      <p:sp>
        <p:nvSpPr>
          <p:cNvPr id="8195" name="Rectangle 4"/>
          <p:cNvSpPr>
            <a:spLocks noChangeArrowheads="1"/>
          </p:cNvSpPr>
          <p:nvPr/>
        </p:nvSpPr>
        <p:spPr bwMode="auto">
          <a:xfrm>
            <a:off x="1676400" y="76200"/>
            <a:ext cx="2895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r>
              <a:rPr lang="en-US" altLang="en-US" sz="1400" b="0" dirty="0"/>
              <a:t>Efi Arazi School of Computer Science</a:t>
            </a:r>
          </a:p>
          <a:p>
            <a:r>
              <a:rPr lang="en-US" altLang="en-US" sz="1400" b="0" dirty="0"/>
              <a:t>Introduction to Computer Science</a:t>
            </a: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2971800" y="1524000"/>
            <a:ext cx="6172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algn="ctr"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algn="ctr"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algn="ctr"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algn="ctr"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algn="ctr"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defRPr/>
            </a:pPr>
            <a:r>
              <a:rPr lang="en-US" altLang="en-US" sz="1600" b="0" dirty="0">
                <a:solidFill>
                  <a:srgbClr val="737373"/>
                </a:solidFill>
                <a:latin typeface="+mj-lt"/>
                <a:cs typeface="+mj-cs"/>
              </a:rPr>
              <a:t>Lecture 13-</a:t>
            </a:r>
            <a:r>
              <a:rPr lang="he-IL" altLang="en-US" sz="1600" b="0" dirty="0">
                <a:solidFill>
                  <a:srgbClr val="737373"/>
                </a:solidFill>
                <a:latin typeface="+mj-lt"/>
                <a:cs typeface="+mj-cs"/>
              </a:rPr>
              <a:t>2</a:t>
            </a:r>
            <a:endParaRPr lang="en-US" altLang="en-US" sz="2400" b="0" dirty="0">
              <a:latin typeface="+mj-lt"/>
              <a:cs typeface="+mj-cs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AECE4622-5373-9D4E-3120-988DCE0B6EA2}"/>
              </a:ext>
            </a:extLst>
          </p:cNvPr>
          <p:cNvSpPr txBox="1">
            <a:spLocks noChangeArrowheads="1"/>
          </p:cNvSpPr>
          <p:nvPr/>
        </p:nvSpPr>
        <p:spPr>
          <a:xfrm>
            <a:off x="3009899" y="4800601"/>
            <a:ext cx="6172200" cy="53340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pPr algn="ctr" rtl="1">
              <a:spcBef>
                <a:spcPct val="100000"/>
              </a:spcBef>
              <a:spcAft>
                <a:spcPct val="35000"/>
              </a:spcAft>
              <a:defRPr/>
            </a:pPr>
            <a:r>
              <a:rPr lang="en-US" dirty="0">
                <a:latin typeface="+mj-lt"/>
                <a:cs typeface="+mj-cs"/>
              </a:rPr>
              <a:t>From First </a:t>
            </a:r>
            <a:r>
              <a:rPr lang="en-US" sz="2400" dirty="0">
                <a:latin typeface="+mj-lt"/>
                <a:cs typeface="+mj-cs"/>
              </a:rPr>
              <a:t>Principles</a:t>
            </a:r>
            <a:endParaRPr lang="en-US" dirty="0">
              <a:latin typeface="+mj-lt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C3936A-1639-D372-CC3D-29928B1CF4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286" y="2647950"/>
            <a:ext cx="1781425" cy="201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01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Nand to Tetris</a:t>
            </a:r>
            <a:endParaRPr lang="en-US" sz="2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209B5D-56C3-D949-96FA-04DB567FD9E8}"/>
              </a:ext>
            </a:extLst>
          </p:cNvPr>
          <p:cNvGrpSpPr/>
          <p:nvPr/>
        </p:nvGrpSpPr>
        <p:grpSpPr>
          <a:xfrm>
            <a:off x="768259" y="1221291"/>
            <a:ext cx="1890567" cy="1033932"/>
            <a:chOff x="768259" y="1221291"/>
            <a:chExt cx="1890567" cy="1033932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F066044-305C-C642-96E4-9B3B738B038B}"/>
                </a:ext>
              </a:extLst>
            </p:cNvPr>
            <p:cNvGrpSpPr/>
            <p:nvPr/>
          </p:nvGrpSpPr>
          <p:grpSpPr>
            <a:xfrm>
              <a:off x="768259" y="1375166"/>
              <a:ext cx="1031791" cy="771296"/>
              <a:chOff x="506028" y="1375166"/>
              <a:chExt cx="1031791" cy="771296"/>
            </a:xfrm>
          </p:grpSpPr>
          <p:sp>
            <p:nvSpPr>
              <p:cNvPr id="46" name="Freeform 98">
                <a:extLst>
                  <a:ext uri="{FF2B5EF4-FFF2-40B4-BE49-F238E27FC236}">
                    <a16:creationId xmlns:a16="http://schemas.microsoft.com/office/drawing/2014/main" id="{C888B8F3-4EA3-9A46-A94A-EF4FB24DC7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6028" y="1375166"/>
                <a:ext cx="1031791" cy="771296"/>
              </a:xfrm>
              <a:custGeom>
                <a:avLst/>
                <a:gdLst>
                  <a:gd name="T0" fmla="*/ 106363 w 748"/>
                  <a:gd name="T1" fmla="*/ 304800 h 445"/>
                  <a:gd name="T2" fmla="*/ 7938 w 748"/>
                  <a:gd name="T3" fmla="*/ 333375 h 445"/>
                  <a:gd name="T4" fmla="*/ 122238 w 748"/>
                  <a:gd name="T5" fmla="*/ 373062 h 445"/>
                  <a:gd name="T6" fmla="*/ 28575 w 748"/>
                  <a:gd name="T7" fmla="*/ 458787 h 445"/>
                  <a:gd name="T8" fmla="*/ 153988 w 748"/>
                  <a:gd name="T9" fmla="*/ 498475 h 445"/>
                  <a:gd name="T10" fmla="*/ 84138 w 748"/>
                  <a:gd name="T11" fmla="*/ 581025 h 445"/>
                  <a:gd name="T12" fmla="*/ 241300 w 748"/>
                  <a:gd name="T13" fmla="*/ 596900 h 445"/>
                  <a:gd name="T14" fmla="*/ 265113 w 748"/>
                  <a:gd name="T15" fmla="*/ 693737 h 445"/>
                  <a:gd name="T16" fmla="*/ 400050 w 748"/>
                  <a:gd name="T17" fmla="*/ 657225 h 445"/>
                  <a:gd name="T18" fmla="*/ 501650 w 748"/>
                  <a:gd name="T19" fmla="*/ 706437 h 445"/>
                  <a:gd name="T20" fmla="*/ 576263 w 748"/>
                  <a:gd name="T21" fmla="*/ 658812 h 445"/>
                  <a:gd name="T22" fmla="*/ 655638 w 748"/>
                  <a:gd name="T23" fmla="*/ 706437 h 445"/>
                  <a:gd name="T24" fmla="*/ 727075 w 748"/>
                  <a:gd name="T25" fmla="*/ 649287 h 445"/>
                  <a:gd name="T26" fmla="*/ 830263 w 748"/>
                  <a:gd name="T27" fmla="*/ 688975 h 445"/>
                  <a:gd name="T28" fmla="*/ 923925 w 748"/>
                  <a:gd name="T29" fmla="*/ 612775 h 445"/>
                  <a:gd name="T30" fmla="*/ 1093788 w 748"/>
                  <a:gd name="T31" fmla="*/ 636587 h 445"/>
                  <a:gd name="T32" fmla="*/ 1050925 w 748"/>
                  <a:gd name="T33" fmla="*/ 547687 h 445"/>
                  <a:gd name="T34" fmla="*/ 1166813 w 748"/>
                  <a:gd name="T35" fmla="*/ 536575 h 445"/>
                  <a:gd name="T36" fmla="*/ 1087438 w 748"/>
                  <a:gd name="T37" fmla="*/ 434975 h 445"/>
                  <a:gd name="T38" fmla="*/ 1187450 w 748"/>
                  <a:gd name="T39" fmla="*/ 381000 h 445"/>
                  <a:gd name="T40" fmla="*/ 1058863 w 748"/>
                  <a:gd name="T41" fmla="*/ 317500 h 445"/>
                  <a:gd name="T42" fmla="*/ 1130300 w 748"/>
                  <a:gd name="T43" fmla="*/ 228600 h 445"/>
                  <a:gd name="T44" fmla="*/ 995363 w 748"/>
                  <a:gd name="T45" fmla="*/ 223837 h 445"/>
                  <a:gd name="T46" fmla="*/ 1050925 w 748"/>
                  <a:gd name="T47" fmla="*/ 122237 h 445"/>
                  <a:gd name="T48" fmla="*/ 882650 w 748"/>
                  <a:gd name="T49" fmla="*/ 134937 h 445"/>
                  <a:gd name="T50" fmla="*/ 871538 w 748"/>
                  <a:gd name="T51" fmla="*/ 30162 h 445"/>
                  <a:gd name="T52" fmla="*/ 700088 w 748"/>
                  <a:gd name="T53" fmla="*/ 77787 h 445"/>
                  <a:gd name="T54" fmla="*/ 638175 w 748"/>
                  <a:gd name="T55" fmla="*/ 0 h 445"/>
                  <a:gd name="T56" fmla="*/ 528638 w 748"/>
                  <a:gd name="T57" fmla="*/ 69850 h 445"/>
                  <a:gd name="T58" fmla="*/ 423863 w 748"/>
                  <a:gd name="T59" fmla="*/ 0 h 445"/>
                  <a:gd name="T60" fmla="*/ 358775 w 748"/>
                  <a:gd name="T61" fmla="*/ 106362 h 445"/>
                  <a:gd name="T62" fmla="*/ 241300 w 748"/>
                  <a:gd name="T63" fmla="*/ 49212 h 445"/>
                  <a:gd name="T64" fmla="*/ 246063 w 748"/>
                  <a:gd name="T65" fmla="*/ 142875 h 445"/>
                  <a:gd name="T66" fmla="*/ 98425 w 748"/>
                  <a:gd name="T67" fmla="*/ 114300 h 445"/>
                  <a:gd name="T68" fmla="*/ 134938 w 748"/>
                  <a:gd name="T69" fmla="*/ 211137 h 445"/>
                  <a:gd name="T70" fmla="*/ 0 w 748"/>
                  <a:gd name="T71" fmla="*/ 204787 h 445"/>
                  <a:gd name="T72" fmla="*/ 106363 w 748"/>
                  <a:gd name="T73" fmla="*/ 304800 h 445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748" h="445">
                    <a:moveTo>
                      <a:pt x="67" y="192"/>
                    </a:moveTo>
                    <a:lnTo>
                      <a:pt x="5" y="210"/>
                    </a:lnTo>
                    <a:lnTo>
                      <a:pt x="77" y="235"/>
                    </a:lnTo>
                    <a:lnTo>
                      <a:pt x="18" y="289"/>
                    </a:lnTo>
                    <a:lnTo>
                      <a:pt x="97" y="314"/>
                    </a:lnTo>
                    <a:lnTo>
                      <a:pt x="53" y="366"/>
                    </a:lnTo>
                    <a:lnTo>
                      <a:pt x="152" y="376"/>
                    </a:lnTo>
                    <a:lnTo>
                      <a:pt x="167" y="437"/>
                    </a:lnTo>
                    <a:lnTo>
                      <a:pt x="252" y="414"/>
                    </a:lnTo>
                    <a:lnTo>
                      <a:pt x="316" y="445"/>
                    </a:lnTo>
                    <a:lnTo>
                      <a:pt x="363" y="415"/>
                    </a:lnTo>
                    <a:lnTo>
                      <a:pt x="413" y="445"/>
                    </a:lnTo>
                    <a:lnTo>
                      <a:pt x="458" y="409"/>
                    </a:lnTo>
                    <a:lnTo>
                      <a:pt x="523" y="434"/>
                    </a:lnTo>
                    <a:lnTo>
                      <a:pt x="582" y="386"/>
                    </a:lnTo>
                    <a:lnTo>
                      <a:pt x="689" y="401"/>
                    </a:lnTo>
                    <a:lnTo>
                      <a:pt x="662" y="345"/>
                    </a:lnTo>
                    <a:lnTo>
                      <a:pt x="735" y="338"/>
                    </a:lnTo>
                    <a:lnTo>
                      <a:pt x="685" y="274"/>
                    </a:lnTo>
                    <a:lnTo>
                      <a:pt x="748" y="240"/>
                    </a:lnTo>
                    <a:lnTo>
                      <a:pt x="667" y="200"/>
                    </a:lnTo>
                    <a:lnTo>
                      <a:pt x="712" y="144"/>
                    </a:lnTo>
                    <a:lnTo>
                      <a:pt x="627" y="141"/>
                    </a:lnTo>
                    <a:lnTo>
                      <a:pt x="662" y="77"/>
                    </a:lnTo>
                    <a:lnTo>
                      <a:pt x="556" y="85"/>
                    </a:lnTo>
                    <a:lnTo>
                      <a:pt x="549" y="19"/>
                    </a:lnTo>
                    <a:lnTo>
                      <a:pt x="441" y="49"/>
                    </a:lnTo>
                    <a:lnTo>
                      <a:pt x="402" y="0"/>
                    </a:lnTo>
                    <a:lnTo>
                      <a:pt x="333" y="44"/>
                    </a:lnTo>
                    <a:lnTo>
                      <a:pt x="267" y="0"/>
                    </a:lnTo>
                    <a:lnTo>
                      <a:pt x="226" y="67"/>
                    </a:lnTo>
                    <a:lnTo>
                      <a:pt x="152" y="31"/>
                    </a:lnTo>
                    <a:lnTo>
                      <a:pt x="155" y="90"/>
                    </a:lnTo>
                    <a:lnTo>
                      <a:pt x="62" y="72"/>
                    </a:lnTo>
                    <a:lnTo>
                      <a:pt x="85" y="133"/>
                    </a:lnTo>
                    <a:lnTo>
                      <a:pt x="0" y="129"/>
                    </a:lnTo>
                    <a:lnTo>
                      <a:pt x="67" y="192"/>
                    </a:lnTo>
                    <a:close/>
                  </a:path>
                </a:pathLst>
              </a:custGeom>
              <a:solidFill>
                <a:srgbClr val="FFFF00"/>
              </a:solidFill>
              <a:ln w="3175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 dirty="0"/>
              </a:p>
            </p:txBody>
          </p:sp>
          <p:sp>
            <p:nvSpPr>
              <p:cNvPr id="47" name="Rectangle 99">
                <a:extLst>
                  <a:ext uri="{FF2B5EF4-FFF2-40B4-BE49-F238E27FC236}">
                    <a16:creationId xmlns:a16="http://schemas.microsoft.com/office/drawing/2014/main" id="{58E4BBED-DF50-B44C-B104-64D3ED8931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9095" y="1573170"/>
                <a:ext cx="591380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400" dirty="0">
                    <a:solidFill>
                      <a:srgbClr val="000000"/>
                    </a:solidFill>
                  </a:rPr>
                  <a:t>abstract</a:t>
                </a:r>
                <a:endParaRPr lang="en-US" sz="1400" dirty="0"/>
              </a:p>
            </p:txBody>
          </p:sp>
          <p:sp>
            <p:nvSpPr>
              <p:cNvPr id="48" name="Rectangle 100">
                <a:extLst>
                  <a:ext uri="{FF2B5EF4-FFF2-40B4-BE49-F238E27FC236}">
                    <a16:creationId xmlns:a16="http://schemas.microsoft.com/office/drawing/2014/main" id="{D99AB378-0501-9142-BF71-C6D5C204F2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9802" y="1763456"/>
                <a:ext cx="583429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400" dirty="0">
                    <a:solidFill>
                      <a:srgbClr val="000000"/>
                    </a:solidFill>
                  </a:rPr>
                  <a:t>concept</a:t>
                </a:r>
                <a:endParaRPr lang="en-US" sz="1400" dirty="0"/>
              </a:p>
            </p:txBody>
          </p:sp>
        </p:grpSp>
        <p:pic>
          <p:nvPicPr>
            <p:cNvPr id="66" name="Picture 37" descr="Bouquet">
              <a:extLst>
                <a:ext uri="{FF2B5EF4-FFF2-40B4-BE49-F238E27FC236}">
                  <a16:creationId xmlns:a16="http://schemas.microsoft.com/office/drawing/2014/main" id="{7D16E6A3-04A6-214D-B290-A5E4499301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41" t="5888" r="39604"/>
            <a:stretch>
              <a:fillRect/>
            </a:stretch>
          </p:blipFill>
          <p:spPr bwMode="auto">
            <a:xfrm>
              <a:off x="2035461" y="1221291"/>
              <a:ext cx="623365" cy="10339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 r:embed="rId5"/>
                    <a:srcRect l="23541" t="5888" r="39604"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ED645B9-E858-E545-9B96-9AAFD7455CFD}"/>
              </a:ext>
            </a:extLst>
          </p:cNvPr>
          <p:cNvGrpSpPr/>
          <p:nvPr/>
        </p:nvGrpSpPr>
        <p:grpSpPr>
          <a:xfrm>
            <a:off x="5363340" y="5374269"/>
            <a:ext cx="3264853" cy="1015663"/>
            <a:chOff x="5363340" y="5374269"/>
            <a:chExt cx="3264853" cy="1015663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7D289526-5DB1-7D46-9165-B9E4F0A63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77731" y="5421923"/>
              <a:ext cx="1250462" cy="898770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D90F099-276A-7746-A25F-1C71FE68E824}"/>
                </a:ext>
              </a:extLst>
            </p:cNvPr>
            <p:cNvSpPr txBox="1"/>
            <p:nvPr/>
          </p:nvSpPr>
          <p:spPr>
            <a:xfrm>
              <a:off x="5363340" y="5374269"/>
              <a:ext cx="186392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... 1001010100101101010</a:t>
              </a:r>
            </a:p>
            <a:p>
              <a:r>
                <a:rPr lang="en-US" sz="1200" dirty="0"/>
                <a:t>0100101001010010101011100110100010100100100100111100100010001111111011010100101101 ...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44909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Nand to Tetris</a:t>
            </a:r>
            <a:endParaRPr lang="en-US" sz="2000" dirty="0"/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220A0BF5-DBC3-F547-BF37-D1503F42E1AB}"/>
              </a:ext>
            </a:extLst>
          </p:cNvPr>
          <p:cNvSpPr/>
          <p:nvPr/>
        </p:nvSpPr>
        <p:spPr>
          <a:xfrm rot="2006533">
            <a:off x="2516372" y="3205027"/>
            <a:ext cx="4735928" cy="952518"/>
          </a:xfrm>
          <a:prstGeom prst="rightArrow">
            <a:avLst>
              <a:gd name="adj1" fmla="val 39168"/>
              <a:gd name="adj2" fmla="val 95593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7209B5D-56C3-D949-96FA-04DB567FD9E8}"/>
              </a:ext>
            </a:extLst>
          </p:cNvPr>
          <p:cNvGrpSpPr/>
          <p:nvPr/>
        </p:nvGrpSpPr>
        <p:grpSpPr>
          <a:xfrm>
            <a:off x="768259" y="1221291"/>
            <a:ext cx="1890567" cy="1033932"/>
            <a:chOff x="768259" y="1221291"/>
            <a:chExt cx="1890567" cy="1033932"/>
          </a:xfrm>
        </p:grpSpPr>
        <p:sp>
          <p:nvSpPr>
            <p:cNvPr id="46" name="Freeform 98">
              <a:extLst>
                <a:ext uri="{FF2B5EF4-FFF2-40B4-BE49-F238E27FC236}">
                  <a16:creationId xmlns:a16="http://schemas.microsoft.com/office/drawing/2014/main" id="{C888B8F3-4EA3-9A46-A94A-EF4FB24DC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259" y="1375166"/>
              <a:ext cx="1031791" cy="771296"/>
            </a:xfrm>
            <a:custGeom>
              <a:avLst/>
              <a:gdLst>
                <a:gd name="T0" fmla="*/ 106363 w 748"/>
                <a:gd name="T1" fmla="*/ 304800 h 445"/>
                <a:gd name="T2" fmla="*/ 7938 w 748"/>
                <a:gd name="T3" fmla="*/ 333375 h 445"/>
                <a:gd name="T4" fmla="*/ 122238 w 748"/>
                <a:gd name="T5" fmla="*/ 373062 h 445"/>
                <a:gd name="T6" fmla="*/ 28575 w 748"/>
                <a:gd name="T7" fmla="*/ 458787 h 445"/>
                <a:gd name="T8" fmla="*/ 153988 w 748"/>
                <a:gd name="T9" fmla="*/ 498475 h 445"/>
                <a:gd name="T10" fmla="*/ 84138 w 748"/>
                <a:gd name="T11" fmla="*/ 581025 h 445"/>
                <a:gd name="T12" fmla="*/ 241300 w 748"/>
                <a:gd name="T13" fmla="*/ 596900 h 445"/>
                <a:gd name="T14" fmla="*/ 265113 w 748"/>
                <a:gd name="T15" fmla="*/ 693737 h 445"/>
                <a:gd name="T16" fmla="*/ 400050 w 748"/>
                <a:gd name="T17" fmla="*/ 657225 h 445"/>
                <a:gd name="T18" fmla="*/ 501650 w 748"/>
                <a:gd name="T19" fmla="*/ 706437 h 445"/>
                <a:gd name="T20" fmla="*/ 576263 w 748"/>
                <a:gd name="T21" fmla="*/ 658812 h 445"/>
                <a:gd name="T22" fmla="*/ 655638 w 748"/>
                <a:gd name="T23" fmla="*/ 706437 h 445"/>
                <a:gd name="T24" fmla="*/ 727075 w 748"/>
                <a:gd name="T25" fmla="*/ 649287 h 445"/>
                <a:gd name="T26" fmla="*/ 830263 w 748"/>
                <a:gd name="T27" fmla="*/ 688975 h 445"/>
                <a:gd name="T28" fmla="*/ 923925 w 748"/>
                <a:gd name="T29" fmla="*/ 612775 h 445"/>
                <a:gd name="T30" fmla="*/ 1093788 w 748"/>
                <a:gd name="T31" fmla="*/ 636587 h 445"/>
                <a:gd name="T32" fmla="*/ 1050925 w 748"/>
                <a:gd name="T33" fmla="*/ 547687 h 445"/>
                <a:gd name="T34" fmla="*/ 1166813 w 748"/>
                <a:gd name="T35" fmla="*/ 536575 h 445"/>
                <a:gd name="T36" fmla="*/ 1087438 w 748"/>
                <a:gd name="T37" fmla="*/ 434975 h 445"/>
                <a:gd name="T38" fmla="*/ 1187450 w 748"/>
                <a:gd name="T39" fmla="*/ 381000 h 445"/>
                <a:gd name="T40" fmla="*/ 1058863 w 748"/>
                <a:gd name="T41" fmla="*/ 317500 h 445"/>
                <a:gd name="T42" fmla="*/ 1130300 w 748"/>
                <a:gd name="T43" fmla="*/ 228600 h 445"/>
                <a:gd name="T44" fmla="*/ 995363 w 748"/>
                <a:gd name="T45" fmla="*/ 223837 h 445"/>
                <a:gd name="T46" fmla="*/ 1050925 w 748"/>
                <a:gd name="T47" fmla="*/ 122237 h 445"/>
                <a:gd name="T48" fmla="*/ 882650 w 748"/>
                <a:gd name="T49" fmla="*/ 134937 h 445"/>
                <a:gd name="T50" fmla="*/ 871538 w 748"/>
                <a:gd name="T51" fmla="*/ 30162 h 445"/>
                <a:gd name="T52" fmla="*/ 700088 w 748"/>
                <a:gd name="T53" fmla="*/ 77787 h 445"/>
                <a:gd name="T54" fmla="*/ 638175 w 748"/>
                <a:gd name="T55" fmla="*/ 0 h 445"/>
                <a:gd name="T56" fmla="*/ 528638 w 748"/>
                <a:gd name="T57" fmla="*/ 69850 h 445"/>
                <a:gd name="T58" fmla="*/ 423863 w 748"/>
                <a:gd name="T59" fmla="*/ 0 h 445"/>
                <a:gd name="T60" fmla="*/ 358775 w 748"/>
                <a:gd name="T61" fmla="*/ 106362 h 445"/>
                <a:gd name="T62" fmla="*/ 241300 w 748"/>
                <a:gd name="T63" fmla="*/ 49212 h 445"/>
                <a:gd name="T64" fmla="*/ 246063 w 748"/>
                <a:gd name="T65" fmla="*/ 142875 h 445"/>
                <a:gd name="T66" fmla="*/ 98425 w 748"/>
                <a:gd name="T67" fmla="*/ 114300 h 445"/>
                <a:gd name="T68" fmla="*/ 134938 w 748"/>
                <a:gd name="T69" fmla="*/ 211137 h 445"/>
                <a:gd name="T70" fmla="*/ 0 w 748"/>
                <a:gd name="T71" fmla="*/ 204787 h 445"/>
                <a:gd name="T72" fmla="*/ 106363 w 748"/>
                <a:gd name="T73" fmla="*/ 304800 h 44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748" h="445">
                  <a:moveTo>
                    <a:pt x="67" y="192"/>
                  </a:moveTo>
                  <a:lnTo>
                    <a:pt x="5" y="210"/>
                  </a:lnTo>
                  <a:lnTo>
                    <a:pt x="77" y="235"/>
                  </a:lnTo>
                  <a:lnTo>
                    <a:pt x="18" y="289"/>
                  </a:lnTo>
                  <a:lnTo>
                    <a:pt x="97" y="314"/>
                  </a:lnTo>
                  <a:lnTo>
                    <a:pt x="53" y="366"/>
                  </a:lnTo>
                  <a:lnTo>
                    <a:pt x="152" y="376"/>
                  </a:lnTo>
                  <a:lnTo>
                    <a:pt x="167" y="437"/>
                  </a:lnTo>
                  <a:lnTo>
                    <a:pt x="252" y="414"/>
                  </a:lnTo>
                  <a:lnTo>
                    <a:pt x="316" y="445"/>
                  </a:lnTo>
                  <a:lnTo>
                    <a:pt x="363" y="415"/>
                  </a:lnTo>
                  <a:lnTo>
                    <a:pt x="413" y="445"/>
                  </a:lnTo>
                  <a:lnTo>
                    <a:pt x="458" y="409"/>
                  </a:lnTo>
                  <a:lnTo>
                    <a:pt x="523" y="434"/>
                  </a:lnTo>
                  <a:lnTo>
                    <a:pt x="582" y="386"/>
                  </a:lnTo>
                  <a:lnTo>
                    <a:pt x="689" y="401"/>
                  </a:lnTo>
                  <a:lnTo>
                    <a:pt x="662" y="345"/>
                  </a:lnTo>
                  <a:lnTo>
                    <a:pt x="735" y="338"/>
                  </a:lnTo>
                  <a:lnTo>
                    <a:pt x="685" y="274"/>
                  </a:lnTo>
                  <a:lnTo>
                    <a:pt x="748" y="240"/>
                  </a:lnTo>
                  <a:lnTo>
                    <a:pt x="667" y="200"/>
                  </a:lnTo>
                  <a:lnTo>
                    <a:pt x="712" y="144"/>
                  </a:lnTo>
                  <a:lnTo>
                    <a:pt x="627" y="141"/>
                  </a:lnTo>
                  <a:lnTo>
                    <a:pt x="662" y="77"/>
                  </a:lnTo>
                  <a:lnTo>
                    <a:pt x="556" y="85"/>
                  </a:lnTo>
                  <a:lnTo>
                    <a:pt x="549" y="19"/>
                  </a:lnTo>
                  <a:lnTo>
                    <a:pt x="441" y="49"/>
                  </a:lnTo>
                  <a:lnTo>
                    <a:pt x="402" y="0"/>
                  </a:lnTo>
                  <a:lnTo>
                    <a:pt x="333" y="44"/>
                  </a:lnTo>
                  <a:lnTo>
                    <a:pt x="267" y="0"/>
                  </a:lnTo>
                  <a:lnTo>
                    <a:pt x="226" y="67"/>
                  </a:lnTo>
                  <a:lnTo>
                    <a:pt x="152" y="31"/>
                  </a:lnTo>
                  <a:lnTo>
                    <a:pt x="155" y="90"/>
                  </a:lnTo>
                  <a:lnTo>
                    <a:pt x="62" y="72"/>
                  </a:lnTo>
                  <a:lnTo>
                    <a:pt x="85" y="133"/>
                  </a:lnTo>
                  <a:lnTo>
                    <a:pt x="0" y="129"/>
                  </a:lnTo>
                  <a:lnTo>
                    <a:pt x="67" y="192"/>
                  </a:lnTo>
                  <a:close/>
                </a:path>
              </a:pathLst>
            </a:custGeom>
            <a:solidFill>
              <a:srgbClr val="FFFF00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00" dirty="0"/>
            </a:p>
          </p:txBody>
        </p:sp>
        <p:pic>
          <p:nvPicPr>
            <p:cNvPr id="66" name="Picture 37" descr="Bouquet">
              <a:extLst>
                <a:ext uri="{FF2B5EF4-FFF2-40B4-BE49-F238E27FC236}">
                  <a16:creationId xmlns:a16="http://schemas.microsoft.com/office/drawing/2014/main" id="{7D16E6A3-04A6-214D-B290-A5E4499301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41" t="5888" r="39604"/>
            <a:stretch>
              <a:fillRect/>
            </a:stretch>
          </p:blipFill>
          <p:spPr bwMode="auto">
            <a:xfrm>
              <a:off x="2035461" y="1221291"/>
              <a:ext cx="623365" cy="10339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 r:embed="rId5"/>
                    <a:srcRect l="23541" t="5888" r="39604"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ED645B9-E858-E545-9B96-9AAFD7455CFD}"/>
              </a:ext>
            </a:extLst>
          </p:cNvPr>
          <p:cNvGrpSpPr/>
          <p:nvPr/>
        </p:nvGrpSpPr>
        <p:grpSpPr>
          <a:xfrm>
            <a:off x="5363340" y="5374269"/>
            <a:ext cx="3264853" cy="1015663"/>
            <a:chOff x="5363340" y="5374269"/>
            <a:chExt cx="3264853" cy="1015663"/>
          </a:xfrm>
        </p:grpSpPr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7D289526-5DB1-7D46-9165-B9E4F0A63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77731" y="5421923"/>
              <a:ext cx="1250462" cy="898770"/>
            </a:xfrm>
            <a:prstGeom prst="rect">
              <a:avLst/>
            </a:prstGeom>
          </p:spPr>
        </p:pic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D90F099-276A-7746-A25F-1C71FE68E824}"/>
                </a:ext>
              </a:extLst>
            </p:cNvPr>
            <p:cNvSpPr txBox="1"/>
            <p:nvPr/>
          </p:nvSpPr>
          <p:spPr>
            <a:xfrm>
              <a:off x="5363340" y="5374269"/>
              <a:ext cx="186392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... 1001010100101101010</a:t>
              </a:r>
            </a:p>
            <a:p>
              <a:r>
                <a:rPr lang="en-US" sz="1200" dirty="0"/>
                <a:t>0100101001010010101011100110100010100100100100111100100010001111111011010100101101 ...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2B2C433-CEB2-1CB4-B6E8-DCEFEF9F9ECD}"/>
              </a:ext>
            </a:extLst>
          </p:cNvPr>
          <p:cNvGrpSpPr/>
          <p:nvPr/>
        </p:nvGrpSpPr>
        <p:grpSpPr>
          <a:xfrm>
            <a:off x="3388491" y="2611302"/>
            <a:ext cx="2524336" cy="1956713"/>
            <a:chOff x="3458011" y="3000487"/>
            <a:chExt cx="2524336" cy="195671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7D41B25-5639-EF19-59A3-D013FE7FB7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58011" y="3000487"/>
              <a:ext cx="2524336" cy="195671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1B7BC3B-3B56-D28C-E27A-0E927459A03A}"/>
                </a:ext>
              </a:extLst>
            </p:cNvPr>
            <p:cNvSpPr txBox="1"/>
            <p:nvPr/>
          </p:nvSpPr>
          <p:spPr>
            <a:xfrm>
              <a:off x="3774682" y="3553023"/>
              <a:ext cx="1833842" cy="1031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3300"/>
                </a:lnSpc>
                <a:spcBef>
                  <a:spcPts val="600"/>
                </a:spcBef>
              </a:pPr>
              <a:r>
                <a:rPr lang="en-US" sz="3600" dirty="0"/>
                <a:t>Applied</a:t>
              </a:r>
            </a:p>
            <a:p>
              <a:pPr algn="ctr">
                <a:lnSpc>
                  <a:spcPts val="3300"/>
                </a:lnSpc>
                <a:spcBef>
                  <a:spcPts val="600"/>
                </a:spcBef>
              </a:pPr>
              <a:r>
                <a:rPr lang="en-US" sz="3600" dirty="0"/>
                <a:t>CS</a:t>
              </a:r>
            </a:p>
          </p:txBody>
        </p:sp>
      </p:grpSp>
      <p:sp>
        <p:nvSpPr>
          <p:cNvPr id="9" name="Rectangle 99">
            <a:extLst>
              <a:ext uri="{FF2B5EF4-FFF2-40B4-BE49-F238E27FC236}">
                <a16:creationId xmlns:a16="http://schemas.microsoft.com/office/drawing/2014/main" id="{070AD580-DCE5-539F-2D71-7D0E2A8FA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326" y="1573170"/>
            <a:ext cx="59138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abstract</a:t>
            </a:r>
            <a:endParaRPr lang="en-US" sz="1400" dirty="0"/>
          </a:p>
        </p:txBody>
      </p:sp>
      <p:sp>
        <p:nvSpPr>
          <p:cNvPr id="10" name="Rectangle 100">
            <a:extLst>
              <a:ext uri="{FF2B5EF4-FFF2-40B4-BE49-F238E27FC236}">
                <a16:creationId xmlns:a16="http://schemas.microsoft.com/office/drawing/2014/main" id="{0A8AA313-A09E-E828-E81D-FC1D08325E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033" y="1763456"/>
            <a:ext cx="58342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concept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92317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Nand to Tetris</a:t>
            </a:r>
          </a:p>
        </p:txBody>
      </p:sp>
      <p:sp>
        <p:nvSpPr>
          <p:cNvPr id="18" name="Rectangle 74">
            <a:extLst>
              <a:ext uri="{FF2B5EF4-FFF2-40B4-BE49-F238E27FC236}">
                <a16:creationId xmlns:a16="http://schemas.microsoft.com/office/drawing/2014/main" id="{1E46704D-88DF-8545-A34F-8087EC8D09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1151" y="5556522"/>
            <a:ext cx="1198458" cy="58553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b="1" dirty="0"/>
          </a:p>
        </p:txBody>
      </p:sp>
      <p:grpSp>
        <p:nvGrpSpPr>
          <p:cNvPr id="19" name="Group 73">
            <a:extLst>
              <a:ext uri="{FF2B5EF4-FFF2-40B4-BE49-F238E27FC236}">
                <a16:creationId xmlns:a16="http://schemas.microsoft.com/office/drawing/2014/main" id="{7EF98CDF-A971-654A-B250-396AF9141B00}"/>
              </a:ext>
            </a:extLst>
          </p:cNvPr>
          <p:cNvGrpSpPr>
            <a:grpSpLocks/>
          </p:cNvGrpSpPr>
          <p:nvPr/>
        </p:nvGrpSpPr>
        <p:grpSpPr bwMode="auto">
          <a:xfrm rot="20983772">
            <a:off x="7209025" y="5532454"/>
            <a:ext cx="1252245" cy="395115"/>
            <a:chOff x="4241" y="3159"/>
            <a:chExt cx="1199" cy="453"/>
          </a:xfrm>
        </p:grpSpPr>
        <p:sp>
          <p:nvSpPr>
            <p:cNvPr id="20" name="Line 56">
              <a:extLst>
                <a:ext uri="{FF2B5EF4-FFF2-40B4-BE49-F238E27FC236}">
                  <a16:creationId xmlns:a16="http://schemas.microsoft.com/office/drawing/2014/main" id="{F30CBB60-A0D6-AC42-A852-576D1825632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726690">
              <a:off x="4241" y="3300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" name="Line 57">
              <a:extLst>
                <a:ext uri="{FF2B5EF4-FFF2-40B4-BE49-F238E27FC236}">
                  <a16:creationId xmlns:a16="http://schemas.microsoft.com/office/drawing/2014/main" id="{EC273688-3A3D-834B-9556-BB2C0F62C95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726690">
              <a:off x="4298" y="3564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" name="Line 58">
              <a:extLst>
                <a:ext uri="{FF2B5EF4-FFF2-40B4-BE49-F238E27FC236}">
                  <a16:creationId xmlns:a16="http://schemas.microsoft.com/office/drawing/2014/main" id="{0E2880C5-419B-734A-B997-981BF720718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0873310" flipH="1">
              <a:off x="4711" y="3339"/>
              <a:ext cx="729" cy="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" name="Freeform 59">
              <a:extLst>
                <a:ext uri="{FF2B5EF4-FFF2-40B4-BE49-F238E27FC236}">
                  <a16:creationId xmlns:a16="http://schemas.microsoft.com/office/drawing/2014/main" id="{155DF061-4F11-524D-8220-7F108687830B}"/>
                </a:ext>
              </a:extLst>
            </p:cNvPr>
            <p:cNvSpPr>
              <a:spLocks/>
            </p:cNvSpPr>
            <p:nvPr/>
          </p:nvSpPr>
          <p:spPr bwMode="auto">
            <a:xfrm rot="-726690">
              <a:off x="5159" y="3265"/>
              <a:ext cx="84" cy="98"/>
            </a:xfrm>
            <a:custGeom>
              <a:avLst/>
              <a:gdLst>
                <a:gd name="T0" fmla="*/ 293 w 45"/>
                <a:gd name="T1" fmla="*/ 168 h 52"/>
                <a:gd name="T2" fmla="*/ 273 w 45"/>
                <a:gd name="T3" fmla="*/ 89 h 52"/>
                <a:gd name="T4" fmla="*/ 220 w 45"/>
                <a:gd name="T5" fmla="*/ 28 h 52"/>
                <a:gd name="T6" fmla="*/ 149 w 45"/>
                <a:gd name="T7" fmla="*/ 0 h 52"/>
                <a:gd name="T8" fmla="*/ 73 w 45"/>
                <a:gd name="T9" fmla="*/ 28 h 52"/>
                <a:gd name="T10" fmla="*/ 13 w 45"/>
                <a:gd name="T11" fmla="*/ 89 h 52"/>
                <a:gd name="T12" fmla="*/ 0 w 45"/>
                <a:gd name="T13" fmla="*/ 168 h 52"/>
                <a:gd name="T14" fmla="*/ 13 w 45"/>
                <a:gd name="T15" fmla="*/ 249 h 52"/>
                <a:gd name="T16" fmla="*/ 73 w 45"/>
                <a:gd name="T17" fmla="*/ 320 h 52"/>
                <a:gd name="T18" fmla="*/ 149 w 45"/>
                <a:gd name="T19" fmla="*/ 349 h 52"/>
                <a:gd name="T20" fmla="*/ 220 w 45"/>
                <a:gd name="T21" fmla="*/ 320 h 52"/>
                <a:gd name="T22" fmla="*/ 273 w 45"/>
                <a:gd name="T23" fmla="*/ 249 h 52"/>
                <a:gd name="T24" fmla="*/ 293 w 45"/>
                <a:gd name="T25" fmla="*/ 168 h 5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5" h="52">
                  <a:moveTo>
                    <a:pt x="45" y="25"/>
                  </a:moveTo>
                  <a:lnTo>
                    <a:pt x="42" y="13"/>
                  </a:lnTo>
                  <a:lnTo>
                    <a:pt x="34" y="4"/>
                  </a:lnTo>
                  <a:lnTo>
                    <a:pt x="23" y="0"/>
                  </a:lnTo>
                  <a:lnTo>
                    <a:pt x="11" y="4"/>
                  </a:lnTo>
                  <a:lnTo>
                    <a:pt x="2" y="13"/>
                  </a:lnTo>
                  <a:lnTo>
                    <a:pt x="0" y="25"/>
                  </a:lnTo>
                  <a:lnTo>
                    <a:pt x="2" y="37"/>
                  </a:lnTo>
                  <a:lnTo>
                    <a:pt x="11" y="48"/>
                  </a:lnTo>
                  <a:lnTo>
                    <a:pt x="23" y="52"/>
                  </a:lnTo>
                  <a:lnTo>
                    <a:pt x="34" y="48"/>
                  </a:lnTo>
                  <a:lnTo>
                    <a:pt x="42" y="37"/>
                  </a:lnTo>
                  <a:lnTo>
                    <a:pt x="45" y="2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" name="Freeform 60">
              <a:extLst>
                <a:ext uri="{FF2B5EF4-FFF2-40B4-BE49-F238E27FC236}">
                  <a16:creationId xmlns:a16="http://schemas.microsoft.com/office/drawing/2014/main" id="{B8AD491E-329F-C142-B6D7-F2AC3A7FAC20}"/>
                </a:ext>
              </a:extLst>
            </p:cNvPr>
            <p:cNvSpPr>
              <a:spLocks/>
            </p:cNvSpPr>
            <p:nvPr/>
          </p:nvSpPr>
          <p:spPr bwMode="auto">
            <a:xfrm rot="-726690">
              <a:off x="4536" y="3159"/>
              <a:ext cx="631" cy="453"/>
            </a:xfrm>
            <a:custGeom>
              <a:avLst/>
              <a:gdLst>
                <a:gd name="T0" fmla="*/ 990 w 395"/>
                <a:gd name="T1" fmla="*/ 829 h 335"/>
                <a:gd name="T2" fmla="*/ 0 w 395"/>
                <a:gd name="T3" fmla="*/ 829 h 335"/>
                <a:gd name="T4" fmla="*/ 0 w 395"/>
                <a:gd name="T5" fmla="*/ 0 h 335"/>
                <a:gd name="T6" fmla="*/ 990 w 395"/>
                <a:gd name="T7" fmla="*/ 0 h 335"/>
                <a:gd name="T8" fmla="*/ 1110 w 395"/>
                <a:gd name="T9" fmla="*/ 9 h 335"/>
                <a:gd name="T10" fmla="*/ 1227 w 395"/>
                <a:gd name="T11" fmla="*/ 32 h 335"/>
                <a:gd name="T12" fmla="*/ 1332 w 395"/>
                <a:gd name="T13" fmla="*/ 72 h 335"/>
                <a:gd name="T14" fmla="*/ 1431 w 395"/>
                <a:gd name="T15" fmla="*/ 124 h 335"/>
                <a:gd name="T16" fmla="*/ 1503 w 395"/>
                <a:gd name="T17" fmla="*/ 185 h 335"/>
                <a:gd name="T18" fmla="*/ 1564 w 395"/>
                <a:gd name="T19" fmla="*/ 254 h 335"/>
                <a:gd name="T20" fmla="*/ 1597 w 395"/>
                <a:gd name="T21" fmla="*/ 334 h 335"/>
                <a:gd name="T22" fmla="*/ 1610 w 395"/>
                <a:gd name="T23" fmla="*/ 414 h 335"/>
                <a:gd name="T24" fmla="*/ 1597 w 395"/>
                <a:gd name="T25" fmla="*/ 498 h 335"/>
                <a:gd name="T26" fmla="*/ 1564 w 395"/>
                <a:gd name="T27" fmla="*/ 576 h 335"/>
                <a:gd name="T28" fmla="*/ 1503 w 395"/>
                <a:gd name="T29" fmla="*/ 645 h 335"/>
                <a:gd name="T30" fmla="*/ 1431 w 395"/>
                <a:gd name="T31" fmla="*/ 707 h 335"/>
                <a:gd name="T32" fmla="*/ 1332 w 395"/>
                <a:gd name="T33" fmla="*/ 759 h 335"/>
                <a:gd name="T34" fmla="*/ 1227 w 395"/>
                <a:gd name="T35" fmla="*/ 799 h 335"/>
                <a:gd name="T36" fmla="*/ 1110 w 395"/>
                <a:gd name="T37" fmla="*/ 821 h 335"/>
                <a:gd name="T38" fmla="*/ 990 w 395"/>
                <a:gd name="T39" fmla="*/ 829 h 33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95" h="335">
                  <a:moveTo>
                    <a:pt x="243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72" y="4"/>
                  </a:lnTo>
                  <a:lnTo>
                    <a:pt x="301" y="13"/>
                  </a:lnTo>
                  <a:lnTo>
                    <a:pt x="327" y="29"/>
                  </a:lnTo>
                  <a:lnTo>
                    <a:pt x="351" y="50"/>
                  </a:lnTo>
                  <a:lnTo>
                    <a:pt x="369" y="75"/>
                  </a:lnTo>
                  <a:lnTo>
                    <a:pt x="384" y="103"/>
                  </a:lnTo>
                  <a:lnTo>
                    <a:pt x="392" y="135"/>
                  </a:lnTo>
                  <a:lnTo>
                    <a:pt x="395" y="167"/>
                  </a:lnTo>
                  <a:lnTo>
                    <a:pt x="392" y="201"/>
                  </a:lnTo>
                  <a:lnTo>
                    <a:pt x="384" y="233"/>
                  </a:lnTo>
                  <a:lnTo>
                    <a:pt x="369" y="261"/>
                  </a:lnTo>
                  <a:lnTo>
                    <a:pt x="351" y="286"/>
                  </a:lnTo>
                  <a:lnTo>
                    <a:pt x="327" y="307"/>
                  </a:lnTo>
                  <a:lnTo>
                    <a:pt x="301" y="323"/>
                  </a:lnTo>
                  <a:lnTo>
                    <a:pt x="272" y="332"/>
                  </a:lnTo>
                  <a:lnTo>
                    <a:pt x="243" y="33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" name="Rectangle 61">
              <a:extLst>
                <a:ext uri="{FF2B5EF4-FFF2-40B4-BE49-F238E27FC236}">
                  <a16:creationId xmlns:a16="http://schemas.microsoft.com/office/drawing/2014/main" id="{F213598D-A8C6-BF4F-B449-AAFAF9F620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873310">
              <a:off x="4613" y="3246"/>
              <a:ext cx="451" cy="18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r>
                <a:rPr lang="en-US" sz="1600" dirty="0">
                  <a:solidFill>
                    <a:srgbClr val="000000"/>
                  </a:solidFill>
                </a:rPr>
                <a:t>Nand</a:t>
              </a:r>
              <a:endParaRPr lang="en-US" sz="1600" dirty="0"/>
            </a:p>
          </p:txBody>
        </p:sp>
      </p:grpSp>
      <p:sp>
        <p:nvSpPr>
          <p:cNvPr id="42" name="Freeform 98">
            <a:extLst>
              <a:ext uri="{FF2B5EF4-FFF2-40B4-BE49-F238E27FC236}">
                <a16:creationId xmlns:a16="http://schemas.microsoft.com/office/drawing/2014/main" id="{01C4B893-1516-A34D-A7EC-D70800D91D19}"/>
              </a:ext>
            </a:extLst>
          </p:cNvPr>
          <p:cNvSpPr>
            <a:spLocks/>
          </p:cNvSpPr>
          <p:nvPr/>
        </p:nvSpPr>
        <p:spPr bwMode="auto">
          <a:xfrm>
            <a:off x="768259" y="1375166"/>
            <a:ext cx="1031791" cy="771296"/>
          </a:xfrm>
          <a:custGeom>
            <a:avLst/>
            <a:gdLst>
              <a:gd name="T0" fmla="*/ 106363 w 748"/>
              <a:gd name="T1" fmla="*/ 304800 h 445"/>
              <a:gd name="T2" fmla="*/ 7938 w 748"/>
              <a:gd name="T3" fmla="*/ 333375 h 445"/>
              <a:gd name="T4" fmla="*/ 122238 w 748"/>
              <a:gd name="T5" fmla="*/ 373062 h 445"/>
              <a:gd name="T6" fmla="*/ 28575 w 748"/>
              <a:gd name="T7" fmla="*/ 458787 h 445"/>
              <a:gd name="T8" fmla="*/ 153988 w 748"/>
              <a:gd name="T9" fmla="*/ 498475 h 445"/>
              <a:gd name="T10" fmla="*/ 84138 w 748"/>
              <a:gd name="T11" fmla="*/ 581025 h 445"/>
              <a:gd name="T12" fmla="*/ 241300 w 748"/>
              <a:gd name="T13" fmla="*/ 596900 h 445"/>
              <a:gd name="T14" fmla="*/ 265113 w 748"/>
              <a:gd name="T15" fmla="*/ 693737 h 445"/>
              <a:gd name="T16" fmla="*/ 400050 w 748"/>
              <a:gd name="T17" fmla="*/ 657225 h 445"/>
              <a:gd name="T18" fmla="*/ 501650 w 748"/>
              <a:gd name="T19" fmla="*/ 706437 h 445"/>
              <a:gd name="T20" fmla="*/ 576263 w 748"/>
              <a:gd name="T21" fmla="*/ 658812 h 445"/>
              <a:gd name="T22" fmla="*/ 655638 w 748"/>
              <a:gd name="T23" fmla="*/ 706437 h 445"/>
              <a:gd name="T24" fmla="*/ 727075 w 748"/>
              <a:gd name="T25" fmla="*/ 649287 h 445"/>
              <a:gd name="T26" fmla="*/ 830263 w 748"/>
              <a:gd name="T27" fmla="*/ 688975 h 445"/>
              <a:gd name="T28" fmla="*/ 923925 w 748"/>
              <a:gd name="T29" fmla="*/ 612775 h 445"/>
              <a:gd name="T30" fmla="*/ 1093788 w 748"/>
              <a:gd name="T31" fmla="*/ 636587 h 445"/>
              <a:gd name="T32" fmla="*/ 1050925 w 748"/>
              <a:gd name="T33" fmla="*/ 547687 h 445"/>
              <a:gd name="T34" fmla="*/ 1166813 w 748"/>
              <a:gd name="T35" fmla="*/ 536575 h 445"/>
              <a:gd name="T36" fmla="*/ 1087438 w 748"/>
              <a:gd name="T37" fmla="*/ 434975 h 445"/>
              <a:gd name="T38" fmla="*/ 1187450 w 748"/>
              <a:gd name="T39" fmla="*/ 381000 h 445"/>
              <a:gd name="T40" fmla="*/ 1058863 w 748"/>
              <a:gd name="T41" fmla="*/ 317500 h 445"/>
              <a:gd name="T42" fmla="*/ 1130300 w 748"/>
              <a:gd name="T43" fmla="*/ 228600 h 445"/>
              <a:gd name="T44" fmla="*/ 995363 w 748"/>
              <a:gd name="T45" fmla="*/ 223837 h 445"/>
              <a:gd name="T46" fmla="*/ 1050925 w 748"/>
              <a:gd name="T47" fmla="*/ 122237 h 445"/>
              <a:gd name="T48" fmla="*/ 882650 w 748"/>
              <a:gd name="T49" fmla="*/ 134937 h 445"/>
              <a:gd name="T50" fmla="*/ 871538 w 748"/>
              <a:gd name="T51" fmla="*/ 30162 h 445"/>
              <a:gd name="T52" fmla="*/ 700088 w 748"/>
              <a:gd name="T53" fmla="*/ 77787 h 445"/>
              <a:gd name="T54" fmla="*/ 638175 w 748"/>
              <a:gd name="T55" fmla="*/ 0 h 445"/>
              <a:gd name="T56" fmla="*/ 528638 w 748"/>
              <a:gd name="T57" fmla="*/ 69850 h 445"/>
              <a:gd name="T58" fmla="*/ 423863 w 748"/>
              <a:gd name="T59" fmla="*/ 0 h 445"/>
              <a:gd name="T60" fmla="*/ 358775 w 748"/>
              <a:gd name="T61" fmla="*/ 106362 h 445"/>
              <a:gd name="T62" fmla="*/ 241300 w 748"/>
              <a:gd name="T63" fmla="*/ 49212 h 445"/>
              <a:gd name="T64" fmla="*/ 246063 w 748"/>
              <a:gd name="T65" fmla="*/ 142875 h 445"/>
              <a:gd name="T66" fmla="*/ 98425 w 748"/>
              <a:gd name="T67" fmla="*/ 114300 h 445"/>
              <a:gd name="T68" fmla="*/ 134938 w 748"/>
              <a:gd name="T69" fmla="*/ 211137 h 445"/>
              <a:gd name="T70" fmla="*/ 0 w 748"/>
              <a:gd name="T71" fmla="*/ 204787 h 445"/>
              <a:gd name="T72" fmla="*/ 106363 w 748"/>
              <a:gd name="T73" fmla="*/ 304800 h 445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748" h="445">
                <a:moveTo>
                  <a:pt x="67" y="192"/>
                </a:moveTo>
                <a:lnTo>
                  <a:pt x="5" y="210"/>
                </a:lnTo>
                <a:lnTo>
                  <a:pt x="77" y="235"/>
                </a:lnTo>
                <a:lnTo>
                  <a:pt x="18" y="289"/>
                </a:lnTo>
                <a:lnTo>
                  <a:pt x="97" y="314"/>
                </a:lnTo>
                <a:lnTo>
                  <a:pt x="53" y="366"/>
                </a:lnTo>
                <a:lnTo>
                  <a:pt x="152" y="376"/>
                </a:lnTo>
                <a:lnTo>
                  <a:pt x="167" y="437"/>
                </a:lnTo>
                <a:lnTo>
                  <a:pt x="252" y="414"/>
                </a:lnTo>
                <a:lnTo>
                  <a:pt x="316" y="445"/>
                </a:lnTo>
                <a:lnTo>
                  <a:pt x="363" y="415"/>
                </a:lnTo>
                <a:lnTo>
                  <a:pt x="413" y="445"/>
                </a:lnTo>
                <a:lnTo>
                  <a:pt x="458" y="409"/>
                </a:lnTo>
                <a:lnTo>
                  <a:pt x="523" y="434"/>
                </a:lnTo>
                <a:lnTo>
                  <a:pt x="582" y="386"/>
                </a:lnTo>
                <a:lnTo>
                  <a:pt x="689" y="401"/>
                </a:lnTo>
                <a:lnTo>
                  <a:pt x="662" y="345"/>
                </a:lnTo>
                <a:lnTo>
                  <a:pt x="735" y="338"/>
                </a:lnTo>
                <a:lnTo>
                  <a:pt x="685" y="274"/>
                </a:lnTo>
                <a:lnTo>
                  <a:pt x="748" y="240"/>
                </a:lnTo>
                <a:lnTo>
                  <a:pt x="667" y="200"/>
                </a:lnTo>
                <a:lnTo>
                  <a:pt x="712" y="144"/>
                </a:lnTo>
                <a:lnTo>
                  <a:pt x="627" y="141"/>
                </a:lnTo>
                <a:lnTo>
                  <a:pt x="662" y="77"/>
                </a:lnTo>
                <a:lnTo>
                  <a:pt x="556" y="85"/>
                </a:lnTo>
                <a:lnTo>
                  <a:pt x="549" y="19"/>
                </a:lnTo>
                <a:lnTo>
                  <a:pt x="441" y="49"/>
                </a:lnTo>
                <a:lnTo>
                  <a:pt x="402" y="0"/>
                </a:lnTo>
                <a:lnTo>
                  <a:pt x="333" y="44"/>
                </a:lnTo>
                <a:lnTo>
                  <a:pt x="267" y="0"/>
                </a:lnTo>
                <a:lnTo>
                  <a:pt x="226" y="67"/>
                </a:lnTo>
                <a:lnTo>
                  <a:pt x="152" y="31"/>
                </a:lnTo>
                <a:lnTo>
                  <a:pt x="155" y="90"/>
                </a:lnTo>
                <a:lnTo>
                  <a:pt x="62" y="72"/>
                </a:lnTo>
                <a:lnTo>
                  <a:pt x="85" y="133"/>
                </a:lnTo>
                <a:lnTo>
                  <a:pt x="0" y="129"/>
                </a:lnTo>
                <a:lnTo>
                  <a:pt x="67" y="192"/>
                </a:lnTo>
                <a:close/>
              </a:path>
            </a:pathLst>
          </a:custGeom>
          <a:solidFill>
            <a:srgbClr val="FFFF00"/>
          </a:solidFill>
          <a:ln w="317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sz="16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2A05CC0-3E10-954B-82B6-BD4019820003}"/>
              </a:ext>
            </a:extLst>
          </p:cNvPr>
          <p:cNvSpPr txBox="1"/>
          <p:nvPr/>
        </p:nvSpPr>
        <p:spPr>
          <a:xfrm>
            <a:off x="9466729" y="18556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/>
          </a:p>
        </p:txBody>
      </p:sp>
      <p:sp>
        <p:nvSpPr>
          <p:cNvPr id="3" name="Rectangle 99">
            <a:extLst>
              <a:ext uri="{FF2B5EF4-FFF2-40B4-BE49-F238E27FC236}">
                <a16:creationId xmlns:a16="http://schemas.microsoft.com/office/drawing/2014/main" id="{8332C23F-1A04-71F8-821C-709DFC53C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326" y="1573170"/>
            <a:ext cx="59138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abstract</a:t>
            </a:r>
            <a:endParaRPr lang="en-US" sz="1400" dirty="0"/>
          </a:p>
        </p:txBody>
      </p:sp>
      <p:sp>
        <p:nvSpPr>
          <p:cNvPr id="4" name="Rectangle 100">
            <a:extLst>
              <a:ext uri="{FF2B5EF4-FFF2-40B4-BE49-F238E27FC236}">
                <a16:creationId xmlns:a16="http://schemas.microsoft.com/office/drawing/2014/main" id="{7BA64C2C-435A-3EE4-38BA-E2903F6A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033" y="1763456"/>
            <a:ext cx="58342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concept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64674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6AD58-9740-0789-5F9A-A7F83E6C57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ounded Rectangle 131">
            <a:extLst>
              <a:ext uri="{FF2B5EF4-FFF2-40B4-BE49-F238E27FC236}">
                <a16:creationId xmlns:a16="http://schemas.microsoft.com/office/drawing/2014/main" id="{676D5B14-1C96-E449-3380-D0EDF57FD587}"/>
              </a:ext>
            </a:extLst>
          </p:cNvPr>
          <p:cNvSpPr/>
          <p:nvPr/>
        </p:nvSpPr>
        <p:spPr>
          <a:xfrm>
            <a:off x="586044" y="4086304"/>
            <a:ext cx="7941004" cy="22828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103987-C7E1-9A07-F6EF-ACA05017D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Nand to Tetris</a:t>
            </a:r>
            <a:endParaRPr lang="en-US" sz="2000" dirty="0"/>
          </a:p>
        </p:txBody>
      </p:sp>
      <p:grpSp>
        <p:nvGrpSpPr>
          <p:cNvPr id="102" name="Group 73">
            <a:extLst>
              <a:ext uri="{FF2B5EF4-FFF2-40B4-BE49-F238E27FC236}">
                <a16:creationId xmlns:a16="http://schemas.microsoft.com/office/drawing/2014/main" id="{C93446D5-94FB-B9D8-03BB-CC8E3CAE42F3}"/>
              </a:ext>
            </a:extLst>
          </p:cNvPr>
          <p:cNvGrpSpPr>
            <a:grpSpLocks/>
          </p:cNvGrpSpPr>
          <p:nvPr/>
        </p:nvGrpSpPr>
        <p:grpSpPr bwMode="auto">
          <a:xfrm rot="20983772">
            <a:off x="7209025" y="5532454"/>
            <a:ext cx="1252245" cy="395115"/>
            <a:chOff x="4241" y="3159"/>
            <a:chExt cx="1199" cy="453"/>
          </a:xfrm>
        </p:grpSpPr>
        <p:sp>
          <p:nvSpPr>
            <p:cNvPr id="103" name="Line 56">
              <a:extLst>
                <a:ext uri="{FF2B5EF4-FFF2-40B4-BE49-F238E27FC236}">
                  <a16:creationId xmlns:a16="http://schemas.microsoft.com/office/drawing/2014/main" id="{C94E1F22-FB0D-4C40-222A-FD06381D3C0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726690">
              <a:off x="4241" y="3300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" name="Line 57">
              <a:extLst>
                <a:ext uri="{FF2B5EF4-FFF2-40B4-BE49-F238E27FC236}">
                  <a16:creationId xmlns:a16="http://schemas.microsoft.com/office/drawing/2014/main" id="{A17B3360-471E-3E2E-AF4B-839B7A4CD9A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726690">
              <a:off x="4298" y="3564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5" name="Line 58">
              <a:extLst>
                <a:ext uri="{FF2B5EF4-FFF2-40B4-BE49-F238E27FC236}">
                  <a16:creationId xmlns:a16="http://schemas.microsoft.com/office/drawing/2014/main" id="{E035011C-2163-1F19-8D7F-B098BCD5C20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0873310" flipH="1">
              <a:off x="4711" y="3339"/>
              <a:ext cx="729" cy="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6" name="Freeform 59">
              <a:extLst>
                <a:ext uri="{FF2B5EF4-FFF2-40B4-BE49-F238E27FC236}">
                  <a16:creationId xmlns:a16="http://schemas.microsoft.com/office/drawing/2014/main" id="{AC6AAC9C-A7CB-2E4C-F117-CBCC65785234}"/>
                </a:ext>
              </a:extLst>
            </p:cNvPr>
            <p:cNvSpPr>
              <a:spLocks/>
            </p:cNvSpPr>
            <p:nvPr/>
          </p:nvSpPr>
          <p:spPr bwMode="auto">
            <a:xfrm rot="-726690">
              <a:off x="5159" y="3265"/>
              <a:ext cx="84" cy="98"/>
            </a:xfrm>
            <a:custGeom>
              <a:avLst/>
              <a:gdLst>
                <a:gd name="T0" fmla="*/ 293 w 45"/>
                <a:gd name="T1" fmla="*/ 168 h 52"/>
                <a:gd name="T2" fmla="*/ 273 w 45"/>
                <a:gd name="T3" fmla="*/ 89 h 52"/>
                <a:gd name="T4" fmla="*/ 220 w 45"/>
                <a:gd name="T5" fmla="*/ 28 h 52"/>
                <a:gd name="T6" fmla="*/ 149 w 45"/>
                <a:gd name="T7" fmla="*/ 0 h 52"/>
                <a:gd name="T8" fmla="*/ 73 w 45"/>
                <a:gd name="T9" fmla="*/ 28 h 52"/>
                <a:gd name="T10" fmla="*/ 13 w 45"/>
                <a:gd name="T11" fmla="*/ 89 h 52"/>
                <a:gd name="T12" fmla="*/ 0 w 45"/>
                <a:gd name="T13" fmla="*/ 168 h 52"/>
                <a:gd name="T14" fmla="*/ 13 w 45"/>
                <a:gd name="T15" fmla="*/ 249 h 52"/>
                <a:gd name="T16" fmla="*/ 73 w 45"/>
                <a:gd name="T17" fmla="*/ 320 h 52"/>
                <a:gd name="T18" fmla="*/ 149 w 45"/>
                <a:gd name="T19" fmla="*/ 349 h 52"/>
                <a:gd name="T20" fmla="*/ 220 w 45"/>
                <a:gd name="T21" fmla="*/ 320 h 52"/>
                <a:gd name="T22" fmla="*/ 273 w 45"/>
                <a:gd name="T23" fmla="*/ 249 h 52"/>
                <a:gd name="T24" fmla="*/ 293 w 45"/>
                <a:gd name="T25" fmla="*/ 168 h 5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5" h="52">
                  <a:moveTo>
                    <a:pt x="45" y="25"/>
                  </a:moveTo>
                  <a:lnTo>
                    <a:pt x="42" y="13"/>
                  </a:lnTo>
                  <a:lnTo>
                    <a:pt x="34" y="4"/>
                  </a:lnTo>
                  <a:lnTo>
                    <a:pt x="23" y="0"/>
                  </a:lnTo>
                  <a:lnTo>
                    <a:pt x="11" y="4"/>
                  </a:lnTo>
                  <a:lnTo>
                    <a:pt x="2" y="13"/>
                  </a:lnTo>
                  <a:lnTo>
                    <a:pt x="0" y="25"/>
                  </a:lnTo>
                  <a:lnTo>
                    <a:pt x="2" y="37"/>
                  </a:lnTo>
                  <a:lnTo>
                    <a:pt x="11" y="48"/>
                  </a:lnTo>
                  <a:lnTo>
                    <a:pt x="23" y="52"/>
                  </a:lnTo>
                  <a:lnTo>
                    <a:pt x="34" y="48"/>
                  </a:lnTo>
                  <a:lnTo>
                    <a:pt x="42" y="37"/>
                  </a:lnTo>
                  <a:lnTo>
                    <a:pt x="45" y="2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2" name="Freeform 60">
              <a:extLst>
                <a:ext uri="{FF2B5EF4-FFF2-40B4-BE49-F238E27FC236}">
                  <a16:creationId xmlns:a16="http://schemas.microsoft.com/office/drawing/2014/main" id="{2324CB4C-6CE8-9416-1E3C-B82AF654A809}"/>
                </a:ext>
              </a:extLst>
            </p:cNvPr>
            <p:cNvSpPr>
              <a:spLocks/>
            </p:cNvSpPr>
            <p:nvPr/>
          </p:nvSpPr>
          <p:spPr bwMode="auto">
            <a:xfrm rot="-726690">
              <a:off x="4536" y="3159"/>
              <a:ext cx="631" cy="453"/>
            </a:xfrm>
            <a:custGeom>
              <a:avLst/>
              <a:gdLst>
                <a:gd name="T0" fmla="*/ 990 w 395"/>
                <a:gd name="T1" fmla="*/ 829 h 335"/>
                <a:gd name="T2" fmla="*/ 0 w 395"/>
                <a:gd name="T3" fmla="*/ 829 h 335"/>
                <a:gd name="T4" fmla="*/ 0 w 395"/>
                <a:gd name="T5" fmla="*/ 0 h 335"/>
                <a:gd name="T6" fmla="*/ 990 w 395"/>
                <a:gd name="T7" fmla="*/ 0 h 335"/>
                <a:gd name="T8" fmla="*/ 1110 w 395"/>
                <a:gd name="T9" fmla="*/ 9 h 335"/>
                <a:gd name="T10" fmla="*/ 1227 w 395"/>
                <a:gd name="T11" fmla="*/ 32 h 335"/>
                <a:gd name="T12" fmla="*/ 1332 w 395"/>
                <a:gd name="T13" fmla="*/ 72 h 335"/>
                <a:gd name="T14" fmla="*/ 1431 w 395"/>
                <a:gd name="T15" fmla="*/ 124 h 335"/>
                <a:gd name="T16" fmla="*/ 1503 w 395"/>
                <a:gd name="T17" fmla="*/ 185 h 335"/>
                <a:gd name="T18" fmla="*/ 1564 w 395"/>
                <a:gd name="T19" fmla="*/ 254 h 335"/>
                <a:gd name="T20" fmla="*/ 1597 w 395"/>
                <a:gd name="T21" fmla="*/ 334 h 335"/>
                <a:gd name="T22" fmla="*/ 1610 w 395"/>
                <a:gd name="T23" fmla="*/ 414 h 335"/>
                <a:gd name="T24" fmla="*/ 1597 w 395"/>
                <a:gd name="T25" fmla="*/ 498 h 335"/>
                <a:gd name="T26" fmla="*/ 1564 w 395"/>
                <a:gd name="T27" fmla="*/ 576 h 335"/>
                <a:gd name="T28" fmla="*/ 1503 w 395"/>
                <a:gd name="T29" fmla="*/ 645 h 335"/>
                <a:gd name="T30" fmla="*/ 1431 w 395"/>
                <a:gd name="T31" fmla="*/ 707 h 335"/>
                <a:gd name="T32" fmla="*/ 1332 w 395"/>
                <a:gd name="T33" fmla="*/ 759 h 335"/>
                <a:gd name="T34" fmla="*/ 1227 w 395"/>
                <a:gd name="T35" fmla="*/ 799 h 335"/>
                <a:gd name="T36" fmla="*/ 1110 w 395"/>
                <a:gd name="T37" fmla="*/ 821 h 335"/>
                <a:gd name="T38" fmla="*/ 990 w 395"/>
                <a:gd name="T39" fmla="*/ 829 h 33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95" h="335">
                  <a:moveTo>
                    <a:pt x="243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72" y="4"/>
                  </a:lnTo>
                  <a:lnTo>
                    <a:pt x="301" y="13"/>
                  </a:lnTo>
                  <a:lnTo>
                    <a:pt x="327" y="29"/>
                  </a:lnTo>
                  <a:lnTo>
                    <a:pt x="351" y="50"/>
                  </a:lnTo>
                  <a:lnTo>
                    <a:pt x="369" y="75"/>
                  </a:lnTo>
                  <a:lnTo>
                    <a:pt x="384" y="103"/>
                  </a:lnTo>
                  <a:lnTo>
                    <a:pt x="392" y="135"/>
                  </a:lnTo>
                  <a:lnTo>
                    <a:pt x="395" y="167"/>
                  </a:lnTo>
                  <a:lnTo>
                    <a:pt x="392" y="201"/>
                  </a:lnTo>
                  <a:lnTo>
                    <a:pt x="384" y="233"/>
                  </a:lnTo>
                  <a:lnTo>
                    <a:pt x="369" y="261"/>
                  </a:lnTo>
                  <a:lnTo>
                    <a:pt x="351" y="286"/>
                  </a:lnTo>
                  <a:lnTo>
                    <a:pt x="327" y="307"/>
                  </a:lnTo>
                  <a:lnTo>
                    <a:pt x="301" y="323"/>
                  </a:lnTo>
                  <a:lnTo>
                    <a:pt x="272" y="332"/>
                  </a:lnTo>
                  <a:lnTo>
                    <a:pt x="243" y="33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3" name="Rectangle 61">
              <a:extLst>
                <a:ext uri="{FF2B5EF4-FFF2-40B4-BE49-F238E27FC236}">
                  <a16:creationId xmlns:a16="http://schemas.microsoft.com/office/drawing/2014/main" id="{633B91A6-75FF-9718-C92C-C4249A64759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873310">
              <a:off x="4613" y="3246"/>
              <a:ext cx="451" cy="18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r>
                <a:rPr lang="en-US" sz="1600" dirty="0">
                  <a:solidFill>
                    <a:srgbClr val="000000"/>
                  </a:solidFill>
                </a:rPr>
                <a:t>Nand</a:t>
              </a:r>
              <a:endParaRPr lang="en-US" sz="1600" dirty="0"/>
            </a:p>
          </p:txBody>
        </p:sp>
      </p:grpSp>
      <p:sp>
        <p:nvSpPr>
          <p:cNvPr id="56" name="Rectangle 65">
            <a:extLst>
              <a:ext uri="{FF2B5EF4-FFF2-40B4-BE49-F238E27FC236}">
                <a16:creationId xmlns:a16="http://schemas.microsoft.com/office/drawing/2014/main" id="{21B0A6AE-1914-62B3-C69E-476A150579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3788" y="4284335"/>
            <a:ext cx="189795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platform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0E97EF0-FE70-E86A-EFA5-1C66ED855739}"/>
              </a:ext>
            </a:extLst>
          </p:cNvPr>
          <p:cNvSpPr/>
          <p:nvPr/>
        </p:nvSpPr>
        <p:spPr>
          <a:xfrm>
            <a:off x="564293" y="1169441"/>
            <a:ext cx="7941004" cy="22828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7" name="Rectangle 65">
            <a:extLst>
              <a:ext uri="{FF2B5EF4-FFF2-40B4-BE49-F238E27FC236}">
                <a16:creationId xmlns:a16="http://schemas.microsoft.com/office/drawing/2014/main" id="{44FB751E-C7DD-B980-C1E7-177610E273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129" y="1351185"/>
            <a:ext cx="191238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hierarchy</a:t>
            </a:r>
          </a:p>
        </p:txBody>
      </p:sp>
      <p:sp>
        <p:nvSpPr>
          <p:cNvPr id="3" name="Freeform 98">
            <a:extLst>
              <a:ext uri="{FF2B5EF4-FFF2-40B4-BE49-F238E27FC236}">
                <a16:creationId xmlns:a16="http://schemas.microsoft.com/office/drawing/2014/main" id="{F6DA9027-82FB-ACE1-E288-37C31AAE5AE0}"/>
              </a:ext>
            </a:extLst>
          </p:cNvPr>
          <p:cNvSpPr>
            <a:spLocks/>
          </p:cNvSpPr>
          <p:nvPr/>
        </p:nvSpPr>
        <p:spPr bwMode="auto">
          <a:xfrm>
            <a:off x="768259" y="1375166"/>
            <a:ext cx="1031791" cy="771296"/>
          </a:xfrm>
          <a:custGeom>
            <a:avLst/>
            <a:gdLst>
              <a:gd name="T0" fmla="*/ 106363 w 748"/>
              <a:gd name="T1" fmla="*/ 304800 h 445"/>
              <a:gd name="T2" fmla="*/ 7938 w 748"/>
              <a:gd name="T3" fmla="*/ 333375 h 445"/>
              <a:gd name="T4" fmla="*/ 122238 w 748"/>
              <a:gd name="T5" fmla="*/ 373062 h 445"/>
              <a:gd name="T6" fmla="*/ 28575 w 748"/>
              <a:gd name="T7" fmla="*/ 458787 h 445"/>
              <a:gd name="T8" fmla="*/ 153988 w 748"/>
              <a:gd name="T9" fmla="*/ 498475 h 445"/>
              <a:gd name="T10" fmla="*/ 84138 w 748"/>
              <a:gd name="T11" fmla="*/ 581025 h 445"/>
              <a:gd name="T12" fmla="*/ 241300 w 748"/>
              <a:gd name="T13" fmla="*/ 596900 h 445"/>
              <a:gd name="T14" fmla="*/ 265113 w 748"/>
              <a:gd name="T15" fmla="*/ 693737 h 445"/>
              <a:gd name="T16" fmla="*/ 400050 w 748"/>
              <a:gd name="T17" fmla="*/ 657225 h 445"/>
              <a:gd name="T18" fmla="*/ 501650 w 748"/>
              <a:gd name="T19" fmla="*/ 706437 h 445"/>
              <a:gd name="T20" fmla="*/ 576263 w 748"/>
              <a:gd name="T21" fmla="*/ 658812 h 445"/>
              <a:gd name="T22" fmla="*/ 655638 w 748"/>
              <a:gd name="T23" fmla="*/ 706437 h 445"/>
              <a:gd name="T24" fmla="*/ 727075 w 748"/>
              <a:gd name="T25" fmla="*/ 649287 h 445"/>
              <a:gd name="T26" fmla="*/ 830263 w 748"/>
              <a:gd name="T27" fmla="*/ 688975 h 445"/>
              <a:gd name="T28" fmla="*/ 923925 w 748"/>
              <a:gd name="T29" fmla="*/ 612775 h 445"/>
              <a:gd name="T30" fmla="*/ 1093788 w 748"/>
              <a:gd name="T31" fmla="*/ 636587 h 445"/>
              <a:gd name="T32" fmla="*/ 1050925 w 748"/>
              <a:gd name="T33" fmla="*/ 547687 h 445"/>
              <a:gd name="T34" fmla="*/ 1166813 w 748"/>
              <a:gd name="T35" fmla="*/ 536575 h 445"/>
              <a:gd name="T36" fmla="*/ 1087438 w 748"/>
              <a:gd name="T37" fmla="*/ 434975 h 445"/>
              <a:gd name="T38" fmla="*/ 1187450 w 748"/>
              <a:gd name="T39" fmla="*/ 381000 h 445"/>
              <a:gd name="T40" fmla="*/ 1058863 w 748"/>
              <a:gd name="T41" fmla="*/ 317500 h 445"/>
              <a:gd name="T42" fmla="*/ 1130300 w 748"/>
              <a:gd name="T43" fmla="*/ 228600 h 445"/>
              <a:gd name="T44" fmla="*/ 995363 w 748"/>
              <a:gd name="T45" fmla="*/ 223837 h 445"/>
              <a:gd name="T46" fmla="*/ 1050925 w 748"/>
              <a:gd name="T47" fmla="*/ 122237 h 445"/>
              <a:gd name="T48" fmla="*/ 882650 w 748"/>
              <a:gd name="T49" fmla="*/ 134937 h 445"/>
              <a:gd name="T50" fmla="*/ 871538 w 748"/>
              <a:gd name="T51" fmla="*/ 30162 h 445"/>
              <a:gd name="T52" fmla="*/ 700088 w 748"/>
              <a:gd name="T53" fmla="*/ 77787 h 445"/>
              <a:gd name="T54" fmla="*/ 638175 w 748"/>
              <a:gd name="T55" fmla="*/ 0 h 445"/>
              <a:gd name="T56" fmla="*/ 528638 w 748"/>
              <a:gd name="T57" fmla="*/ 69850 h 445"/>
              <a:gd name="T58" fmla="*/ 423863 w 748"/>
              <a:gd name="T59" fmla="*/ 0 h 445"/>
              <a:gd name="T60" fmla="*/ 358775 w 748"/>
              <a:gd name="T61" fmla="*/ 106362 h 445"/>
              <a:gd name="T62" fmla="*/ 241300 w 748"/>
              <a:gd name="T63" fmla="*/ 49212 h 445"/>
              <a:gd name="T64" fmla="*/ 246063 w 748"/>
              <a:gd name="T65" fmla="*/ 142875 h 445"/>
              <a:gd name="T66" fmla="*/ 98425 w 748"/>
              <a:gd name="T67" fmla="*/ 114300 h 445"/>
              <a:gd name="T68" fmla="*/ 134938 w 748"/>
              <a:gd name="T69" fmla="*/ 211137 h 445"/>
              <a:gd name="T70" fmla="*/ 0 w 748"/>
              <a:gd name="T71" fmla="*/ 204787 h 445"/>
              <a:gd name="T72" fmla="*/ 106363 w 748"/>
              <a:gd name="T73" fmla="*/ 304800 h 445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748" h="445">
                <a:moveTo>
                  <a:pt x="67" y="192"/>
                </a:moveTo>
                <a:lnTo>
                  <a:pt x="5" y="210"/>
                </a:lnTo>
                <a:lnTo>
                  <a:pt x="77" y="235"/>
                </a:lnTo>
                <a:lnTo>
                  <a:pt x="18" y="289"/>
                </a:lnTo>
                <a:lnTo>
                  <a:pt x="97" y="314"/>
                </a:lnTo>
                <a:lnTo>
                  <a:pt x="53" y="366"/>
                </a:lnTo>
                <a:lnTo>
                  <a:pt x="152" y="376"/>
                </a:lnTo>
                <a:lnTo>
                  <a:pt x="167" y="437"/>
                </a:lnTo>
                <a:lnTo>
                  <a:pt x="252" y="414"/>
                </a:lnTo>
                <a:lnTo>
                  <a:pt x="316" y="445"/>
                </a:lnTo>
                <a:lnTo>
                  <a:pt x="363" y="415"/>
                </a:lnTo>
                <a:lnTo>
                  <a:pt x="413" y="445"/>
                </a:lnTo>
                <a:lnTo>
                  <a:pt x="458" y="409"/>
                </a:lnTo>
                <a:lnTo>
                  <a:pt x="523" y="434"/>
                </a:lnTo>
                <a:lnTo>
                  <a:pt x="582" y="386"/>
                </a:lnTo>
                <a:lnTo>
                  <a:pt x="689" y="401"/>
                </a:lnTo>
                <a:lnTo>
                  <a:pt x="662" y="345"/>
                </a:lnTo>
                <a:lnTo>
                  <a:pt x="735" y="338"/>
                </a:lnTo>
                <a:lnTo>
                  <a:pt x="685" y="274"/>
                </a:lnTo>
                <a:lnTo>
                  <a:pt x="748" y="240"/>
                </a:lnTo>
                <a:lnTo>
                  <a:pt x="667" y="200"/>
                </a:lnTo>
                <a:lnTo>
                  <a:pt x="712" y="144"/>
                </a:lnTo>
                <a:lnTo>
                  <a:pt x="627" y="141"/>
                </a:lnTo>
                <a:lnTo>
                  <a:pt x="662" y="77"/>
                </a:lnTo>
                <a:lnTo>
                  <a:pt x="556" y="85"/>
                </a:lnTo>
                <a:lnTo>
                  <a:pt x="549" y="19"/>
                </a:lnTo>
                <a:lnTo>
                  <a:pt x="441" y="49"/>
                </a:lnTo>
                <a:lnTo>
                  <a:pt x="402" y="0"/>
                </a:lnTo>
                <a:lnTo>
                  <a:pt x="333" y="44"/>
                </a:lnTo>
                <a:lnTo>
                  <a:pt x="267" y="0"/>
                </a:lnTo>
                <a:lnTo>
                  <a:pt x="226" y="67"/>
                </a:lnTo>
                <a:lnTo>
                  <a:pt x="152" y="31"/>
                </a:lnTo>
                <a:lnTo>
                  <a:pt x="155" y="90"/>
                </a:lnTo>
                <a:lnTo>
                  <a:pt x="62" y="72"/>
                </a:lnTo>
                <a:lnTo>
                  <a:pt x="85" y="133"/>
                </a:lnTo>
                <a:lnTo>
                  <a:pt x="0" y="129"/>
                </a:lnTo>
                <a:lnTo>
                  <a:pt x="67" y="192"/>
                </a:lnTo>
                <a:close/>
              </a:path>
            </a:pathLst>
          </a:custGeom>
          <a:solidFill>
            <a:srgbClr val="FFFF00"/>
          </a:solidFill>
          <a:ln w="317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sz="1600" dirty="0"/>
          </a:p>
        </p:txBody>
      </p:sp>
      <p:sp>
        <p:nvSpPr>
          <p:cNvPr id="13" name="Rectangle 99">
            <a:extLst>
              <a:ext uri="{FF2B5EF4-FFF2-40B4-BE49-F238E27FC236}">
                <a16:creationId xmlns:a16="http://schemas.microsoft.com/office/drawing/2014/main" id="{21733D06-1652-79D9-A929-F01A62F67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326" y="1573170"/>
            <a:ext cx="59138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abstract</a:t>
            </a:r>
            <a:endParaRPr lang="en-US" sz="1400" dirty="0"/>
          </a:p>
        </p:txBody>
      </p:sp>
      <p:sp>
        <p:nvSpPr>
          <p:cNvPr id="37" name="Rectangle 100">
            <a:extLst>
              <a:ext uri="{FF2B5EF4-FFF2-40B4-BE49-F238E27FC236}">
                <a16:creationId xmlns:a16="http://schemas.microsoft.com/office/drawing/2014/main" id="{0BE358A3-A89A-DD2B-3E62-D112B76B4A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033" y="1763456"/>
            <a:ext cx="58342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concept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028007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E53EF2-E8C3-1A4A-3472-58E7C8EB8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ounded Rectangle 131">
            <a:extLst>
              <a:ext uri="{FF2B5EF4-FFF2-40B4-BE49-F238E27FC236}">
                <a16:creationId xmlns:a16="http://schemas.microsoft.com/office/drawing/2014/main" id="{2E543F18-9099-DF99-D62E-5F1248D7F4D7}"/>
              </a:ext>
            </a:extLst>
          </p:cNvPr>
          <p:cNvSpPr/>
          <p:nvPr/>
        </p:nvSpPr>
        <p:spPr>
          <a:xfrm>
            <a:off x="586044" y="4086304"/>
            <a:ext cx="7941004" cy="22828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8BBEF9-02DC-614E-82AE-DF6E14699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Nand to Tetris</a:t>
            </a:r>
            <a:endParaRPr lang="en-US" sz="2000" dirty="0"/>
          </a:p>
        </p:txBody>
      </p:sp>
      <p:sp>
        <p:nvSpPr>
          <p:cNvPr id="92" name="Rectangle 74">
            <a:extLst>
              <a:ext uri="{FF2B5EF4-FFF2-40B4-BE49-F238E27FC236}">
                <a16:creationId xmlns:a16="http://schemas.microsoft.com/office/drawing/2014/main" id="{DD1642B2-F635-F29F-9C0C-C451115431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1151" y="5556522"/>
            <a:ext cx="1198458" cy="58553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b="1" dirty="0"/>
          </a:p>
        </p:txBody>
      </p:sp>
      <p:grpSp>
        <p:nvGrpSpPr>
          <p:cNvPr id="102" name="Group 73">
            <a:extLst>
              <a:ext uri="{FF2B5EF4-FFF2-40B4-BE49-F238E27FC236}">
                <a16:creationId xmlns:a16="http://schemas.microsoft.com/office/drawing/2014/main" id="{388E83C4-C9E6-07AB-A939-8AE289EB344D}"/>
              </a:ext>
            </a:extLst>
          </p:cNvPr>
          <p:cNvGrpSpPr>
            <a:grpSpLocks/>
          </p:cNvGrpSpPr>
          <p:nvPr/>
        </p:nvGrpSpPr>
        <p:grpSpPr bwMode="auto">
          <a:xfrm rot="20983772">
            <a:off x="7209025" y="5532454"/>
            <a:ext cx="1252245" cy="395115"/>
            <a:chOff x="4241" y="3159"/>
            <a:chExt cx="1199" cy="453"/>
          </a:xfrm>
        </p:grpSpPr>
        <p:sp>
          <p:nvSpPr>
            <p:cNvPr id="103" name="Line 56">
              <a:extLst>
                <a:ext uri="{FF2B5EF4-FFF2-40B4-BE49-F238E27FC236}">
                  <a16:creationId xmlns:a16="http://schemas.microsoft.com/office/drawing/2014/main" id="{10220189-0940-1588-FEB0-9FA1B912815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726690">
              <a:off x="4241" y="3300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" name="Line 57">
              <a:extLst>
                <a:ext uri="{FF2B5EF4-FFF2-40B4-BE49-F238E27FC236}">
                  <a16:creationId xmlns:a16="http://schemas.microsoft.com/office/drawing/2014/main" id="{C38E5C70-1495-6E31-DFC6-77D76723AA3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726690">
              <a:off x="4298" y="3564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5" name="Line 58">
              <a:extLst>
                <a:ext uri="{FF2B5EF4-FFF2-40B4-BE49-F238E27FC236}">
                  <a16:creationId xmlns:a16="http://schemas.microsoft.com/office/drawing/2014/main" id="{72D35758-67DD-4E7A-1F0E-E9B7B412908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0873310" flipH="1">
              <a:off x="4711" y="3339"/>
              <a:ext cx="729" cy="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6" name="Freeform 59">
              <a:extLst>
                <a:ext uri="{FF2B5EF4-FFF2-40B4-BE49-F238E27FC236}">
                  <a16:creationId xmlns:a16="http://schemas.microsoft.com/office/drawing/2014/main" id="{8904EC5D-6B47-C10B-15D7-2A0813126711}"/>
                </a:ext>
              </a:extLst>
            </p:cNvPr>
            <p:cNvSpPr>
              <a:spLocks/>
            </p:cNvSpPr>
            <p:nvPr/>
          </p:nvSpPr>
          <p:spPr bwMode="auto">
            <a:xfrm rot="-726690">
              <a:off x="5159" y="3265"/>
              <a:ext cx="84" cy="98"/>
            </a:xfrm>
            <a:custGeom>
              <a:avLst/>
              <a:gdLst>
                <a:gd name="T0" fmla="*/ 293 w 45"/>
                <a:gd name="T1" fmla="*/ 168 h 52"/>
                <a:gd name="T2" fmla="*/ 273 w 45"/>
                <a:gd name="T3" fmla="*/ 89 h 52"/>
                <a:gd name="T4" fmla="*/ 220 w 45"/>
                <a:gd name="T5" fmla="*/ 28 h 52"/>
                <a:gd name="T6" fmla="*/ 149 w 45"/>
                <a:gd name="T7" fmla="*/ 0 h 52"/>
                <a:gd name="T8" fmla="*/ 73 w 45"/>
                <a:gd name="T9" fmla="*/ 28 h 52"/>
                <a:gd name="T10" fmla="*/ 13 w 45"/>
                <a:gd name="T11" fmla="*/ 89 h 52"/>
                <a:gd name="T12" fmla="*/ 0 w 45"/>
                <a:gd name="T13" fmla="*/ 168 h 52"/>
                <a:gd name="T14" fmla="*/ 13 w 45"/>
                <a:gd name="T15" fmla="*/ 249 h 52"/>
                <a:gd name="T16" fmla="*/ 73 w 45"/>
                <a:gd name="T17" fmla="*/ 320 h 52"/>
                <a:gd name="T18" fmla="*/ 149 w 45"/>
                <a:gd name="T19" fmla="*/ 349 h 52"/>
                <a:gd name="T20" fmla="*/ 220 w 45"/>
                <a:gd name="T21" fmla="*/ 320 h 52"/>
                <a:gd name="T22" fmla="*/ 273 w 45"/>
                <a:gd name="T23" fmla="*/ 249 h 52"/>
                <a:gd name="T24" fmla="*/ 293 w 45"/>
                <a:gd name="T25" fmla="*/ 168 h 5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5" h="52">
                  <a:moveTo>
                    <a:pt x="45" y="25"/>
                  </a:moveTo>
                  <a:lnTo>
                    <a:pt x="42" y="13"/>
                  </a:lnTo>
                  <a:lnTo>
                    <a:pt x="34" y="4"/>
                  </a:lnTo>
                  <a:lnTo>
                    <a:pt x="23" y="0"/>
                  </a:lnTo>
                  <a:lnTo>
                    <a:pt x="11" y="4"/>
                  </a:lnTo>
                  <a:lnTo>
                    <a:pt x="2" y="13"/>
                  </a:lnTo>
                  <a:lnTo>
                    <a:pt x="0" y="25"/>
                  </a:lnTo>
                  <a:lnTo>
                    <a:pt x="2" y="37"/>
                  </a:lnTo>
                  <a:lnTo>
                    <a:pt x="11" y="48"/>
                  </a:lnTo>
                  <a:lnTo>
                    <a:pt x="23" y="52"/>
                  </a:lnTo>
                  <a:lnTo>
                    <a:pt x="34" y="48"/>
                  </a:lnTo>
                  <a:lnTo>
                    <a:pt x="42" y="37"/>
                  </a:lnTo>
                  <a:lnTo>
                    <a:pt x="45" y="2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2" name="Freeform 60">
              <a:extLst>
                <a:ext uri="{FF2B5EF4-FFF2-40B4-BE49-F238E27FC236}">
                  <a16:creationId xmlns:a16="http://schemas.microsoft.com/office/drawing/2014/main" id="{DBD6A038-4544-B025-C459-F3930D2095E0}"/>
                </a:ext>
              </a:extLst>
            </p:cNvPr>
            <p:cNvSpPr>
              <a:spLocks/>
            </p:cNvSpPr>
            <p:nvPr/>
          </p:nvSpPr>
          <p:spPr bwMode="auto">
            <a:xfrm rot="-726690">
              <a:off x="4536" y="3159"/>
              <a:ext cx="631" cy="453"/>
            </a:xfrm>
            <a:custGeom>
              <a:avLst/>
              <a:gdLst>
                <a:gd name="T0" fmla="*/ 990 w 395"/>
                <a:gd name="T1" fmla="*/ 829 h 335"/>
                <a:gd name="T2" fmla="*/ 0 w 395"/>
                <a:gd name="T3" fmla="*/ 829 h 335"/>
                <a:gd name="T4" fmla="*/ 0 w 395"/>
                <a:gd name="T5" fmla="*/ 0 h 335"/>
                <a:gd name="T6" fmla="*/ 990 w 395"/>
                <a:gd name="T7" fmla="*/ 0 h 335"/>
                <a:gd name="T8" fmla="*/ 1110 w 395"/>
                <a:gd name="T9" fmla="*/ 9 h 335"/>
                <a:gd name="T10" fmla="*/ 1227 w 395"/>
                <a:gd name="T11" fmla="*/ 32 h 335"/>
                <a:gd name="T12" fmla="*/ 1332 w 395"/>
                <a:gd name="T13" fmla="*/ 72 h 335"/>
                <a:gd name="T14" fmla="*/ 1431 w 395"/>
                <a:gd name="T15" fmla="*/ 124 h 335"/>
                <a:gd name="T16" fmla="*/ 1503 w 395"/>
                <a:gd name="T17" fmla="*/ 185 h 335"/>
                <a:gd name="T18" fmla="*/ 1564 w 395"/>
                <a:gd name="T19" fmla="*/ 254 h 335"/>
                <a:gd name="T20" fmla="*/ 1597 w 395"/>
                <a:gd name="T21" fmla="*/ 334 h 335"/>
                <a:gd name="T22" fmla="*/ 1610 w 395"/>
                <a:gd name="T23" fmla="*/ 414 h 335"/>
                <a:gd name="T24" fmla="*/ 1597 w 395"/>
                <a:gd name="T25" fmla="*/ 498 h 335"/>
                <a:gd name="T26" fmla="*/ 1564 w 395"/>
                <a:gd name="T27" fmla="*/ 576 h 335"/>
                <a:gd name="T28" fmla="*/ 1503 w 395"/>
                <a:gd name="T29" fmla="*/ 645 h 335"/>
                <a:gd name="T30" fmla="*/ 1431 w 395"/>
                <a:gd name="T31" fmla="*/ 707 h 335"/>
                <a:gd name="T32" fmla="*/ 1332 w 395"/>
                <a:gd name="T33" fmla="*/ 759 h 335"/>
                <a:gd name="T34" fmla="*/ 1227 w 395"/>
                <a:gd name="T35" fmla="*/ 799 h 335"/>
                <a:gd name="T36" fmla="*/ 1110 w 395"/>
                <a:gd name="T37" fmla="*/ 821 h 335"/>
                <a:gd name="T38" fmla="*/ 990 w 395"/>
                <a:gd name="T39" fmla="*/ 829 h 33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95" h="335">
                  <a:moveTo>
                    <a:pt x="243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72" y="4"/>
                  </a:lnTo>
                  <a:lnTo>
                    <a:pt x="301" y="13"/>
                  </a:lnTo>
                  <a:lnTo>
                    <a:pt x="327" y="29"/>
                  </a:lnTo>
                  <a:lnTo>
                    <a:pt x="351" y="50"/>
                  </a:lnTo>
                  <a:lnTo>
                    <a:pt x="369" y="75"/>
                  </a:lnTo>
                  <a:lnTo>
                    <a:pt x="384" y="103"/>
                  </a:lnTo>
                  <a:lnTo>
                    <a:pt x="392" y="135"/>
                  </a:lnTo>
                  <a:lnTo>
                    <a:pt x="395" y="167"/>
                  </a:lnTo>
                  <a:lnTo>
                    <a:pt x="392" y="201"/>
                  </a:lnTo>
                  <a:lnTo>
                    <a:pt x="384" y="233"/>
                  </a:lnTo>
                  <a:lnTo>
                    <a:pt x="369" y="261"/>
                  </a:lnTo>
                  <a:lnTo>
                    <a:pt x="351" y="286"/>
                  </a:lnTo>
                  <a:lnTo>
                    <a:pt x="327" y="307"/>
                  </a:lnTo>
                  <a:lnTo>
                    <a:pt x="301" y="323"/>
                  </a:lnTo>
                  <a:lnTo>
                    <a:pt x="272" y="332"/>
                  </a:lnTo>
                  <a:lnTo>
                    <a:pt x="243" y="33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3" name="Rectangle 61">
              <a:extLst>
                <a:ext uri="{FF2B5EF4-FFF2-40B4-BE49-F238E27FC236}">
                  <a16:creationId xmlns:a16="http://schemas.microsoft.com/office/drawing/2014/main" id="{F2036EDC-2666-30E1-A0EC-772B12CA092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873310">
              <a:off x="4613" y="3246"/>
              <a:ext cx="451" cy="18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r>
                <a:rPr lang="en-US" sz="1600" dirty="0">
                  <a:solidFill>
                    <a:srgbClr val="000000"/>
                  </a:solidFill>
                </a:rPr>
                <a:t>Nand</a:t>
              </a:r>
              <a:endParaRPr lang="en-US" sz="1600" dirty="0"/>
            </a:p>
          </p:txBody>
        </p:sp>
      </p:grpSp>
      <p:sp>
        <p:nvSpPr>
          <p:cNvPr id="56" name="Rectangle 65">
            <a:extLst>
              <a:ext uri="{FF2B5EF4-FFF2-40B4-BE49-F238E27FC236}">
                <a16:creationId xmlns:a16="http://schemas.microsoft.com/office/drawing/2014/main" id="{198B8767-F394-F158-9023-822FC8192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3788" y="4284335"/>
            <a:ext cx="189795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platform</a:t>
            </a:r>
          </a:p>
        </p:txBody>
      </p:sp>
      <p:sp>
        <p:nvSpPr>
          <p:cNvPr id="93" name="Line 135">
            <a:extLst>
              <a:ext uri="{FF2B5EF4-FFF2-40B4-BE49-F238E27FC236}">
                <a16:creationId xmlns:a16="http://schemas.microsoft.com/office/drawing/2014/main" id="{D689DCB1-19E2-65C8-6FA1-FC2F2C909BA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26685" y="5371077"/>
            <a:ext cx="1041154" cy="8860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94" name="Line 135">
            <a:extLst>
              <a:ext uri="{FF2B5EF4-FFF2-40B4-BE49-F238E27FC236}">
                <a16:creationId xmlns:a16="http://schemas.microsoft.com/office/drawing/2014/main" id="{69FBB463-31C8-AF5E-8CBE-5F292E606EE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56352" y="5704382"/>
            <a:ext cx="1004559" cy="4246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95" name="Line 135">
            <a:extLst>
              <a:ext uri="{FF2B5EF4-FFF2-40B4-BE49-F238E27FC236}">
                <a16:creationId xmlns:a16="http://schemas.microsoft.com/office/drawing/2014/main" id="{9431902D-201C-75FA-F45C-0BBB4A57B34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25322" y="4980603"/>
            <a:ext cx="1143813" cy="2602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3CC907AC-4C10-1A29-BC47-3B466313E929}"/>
              </a:ext>
            </a:extLst>
          </p:cNvPr>
          <p:cNvSpPr/>
          <p:nvPr/>
        </p:nvSpPr>
        <p:spPr>
          <a:xfrm>
            <a:off x="564293" y="1169441"/>
            <a:ext cx="7941004" cy="22828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9DBF2E3-E644-6B2E-F964-307E6CCC0641}"/>
              </a:ext>
            </a:extLst>
          </p:cNvPr>
          <p:cNvGrpSpPr/>
          <p:nvPr/>
        </p:nvGrpSpPr>
        <p:grpSpPr>
          <a:xfrm>
            <a:off x="1296120" y="3192058"/>
            <a:ext cx="6575863" cy="1098281"/>
            <a:chOff x="1311526" y="3249208"/>
            <a:chExt cx="6748089" cy="1098281"/>
          </a:xfrm>
        </p:grpSpPr>
        <p:sp>
          <p:nvSpPr>
            <p:cNvPr id="32" name="Line 136">
              <a:extLst>
                <a:ext uri="{FF2B5EF4-FFF2-40B4-BE49-F238E27FC236}">
                  <a16:creationId xmlns:a16="http://schemas.microsoft.com/office/drawing/2014/main" id="{EDAF3AA0-7D6C-499A-1D9D-3C84180D54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1526" y="3855140"/>
              <a:ext cx="0" cy="492349"/>
            </a:xfrm>
            <a:prstGeom prst="line">
              <a:avLst/>
            </a:prstGeom>
            <a:noFill/>
            <a:ln w="31750">
              <a:solidFill>
                <a:schemeClr val="bg1">
                  <a:lumMod val="50000"/>
                </a:schemeClr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BE46F49-1214-4056-3C8C-0111C42DF757}"/>
                </a:ext>
              </a:extLst>
            </p:cNvPr>
            <p:cNvGrpSpPr/>
            <p:nvPr/>
          </p:nvGrpSpPr>
          <p:grpSpPr>
            <a:xfrm>
              <a:off x="1311526" y="3249208"/>
              <a:ext cx="6748089" cy="1057696"/>
              <a:chOff x="1311526" y="3249208"/>
              <a:chExt cx="6748089" cy="1057696"/>
            </a:xfrm>
          </p:grpSpPr>
          <p:sp>
            <p:nvSpPr>
              <p:cNvPr id="34" name="Freeform 8">
                <a:extLst>
                  <a:ext uri="{FF2B5EF4-FFF2-40B4-BE49-F238E27FC236}">
                    <a16:creationId xmlns:a16="http://schemas.microsoft.com/office/drawing/2014/main" id="{C0D074CB-950E-3B0D-5698-8C4F8E056C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1526" y="3249208"/>
                <a:ext cx="6748089" cy="1057696"/>
              </a:xfrm>
              <a:custGeom>
                <a:avLst/>
                <a:gdLst>
                  <a:gd name="T0" fmla="*/ 0 w 4028"/>
                  <a:gd name="T1" fmla="*/ 200225102 h 404"/>
                  <a:gd name="T2" fmla="*/ 0 w 4028"/>
                  <a:gd name="T3" fmla="*/ 114980753 h 404"/>
                  <a:gd name="T4" fmla="*/ 16520261 w 4028"/>
                  <a:gd name="T5" fmla="*/ 114980753 h 404"/>
                  <a:gd name="T6" fmla="*/ 16520261 w 4028"/>
                  <a:gd name="T7" fmla="*/ 0 h 40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28" h="404">
                    <a:moveTo>
                      <a:pt x="0" y="404"/>
                    </a:moveTo>
                    <a:lnTo>
                      <a:pt x="0" y="232"/>
                    </a:lnTo>
                    <a:lnTo>
                      <a:pt x="4028" y="232"/>
                    </a:lnTo>
                    <a:lnTo>
                      <a:pt x="4028" y="0"/>
                    </a:lnTo>
                  </a:path>
                </a:pathLst>
              </a:custGeom>
              <a:noFill/>
              <a:ln w="31750">
                <a:solidFill>
                  <a:schemeClr val="bg1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5" name="Rectangle 137">
                <a:extLst>
                  <a:ext uri="{FF2B5EF4-FFF2-40B4-BE49-F238E27FC236}">
                    <a16:creationId xmlns:a16="http://schemas.microsoft.com/office/drawing/2014/main" id="{C1E9143B-01E7-433E-5E9C-AA53D233BE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0382" y="3718131"/>
                <a:ext cx="1616036" cy="2462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marL="127000"/>
                <a:r>
                  <a:rPr lang="en-US" sz="1600" dirty="0">
                    <a:solidFill>
                      <a:srgbClr val="000000"/>
                    </a:solidFill>
                  </a:rPr>
                  <a:t>assembler</a:t>
                </a:r>
                <a:endParaRPr lang="en-US" sz="1600" dirty="0"/>
              </a:p>
            </p:txBody>
          </p:sp>
        </p:grpSp>
      </p:grpSp>
      <p:sp>
        <p:nvSpPr>
          <p:cNvPr id="39" name="Line 128">
            <a:extLst>
              <a:ext uri="{FF2B5EF4-FFF2-40B4-BE49-F238E27FC236}">
                <a16:creationId xmlns:a16="http://schemas.microsoft.com/office/drawing/2014/main" id="{9699D82F-DEA3-3A61-D600-0D67116B251A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9969" y="2562204"/>
            <a:ext cx="1123660" cy="441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51" name="Rectangle 125">
            <a:extLst>
              <a:ext uri="{FF2B5EF4-FFF2-40B4-BE49-F238E27FC236}">
                <a16:creationId xmlns:a16="http://schemas.microsoft.com/office/drawing/2014/main" id="{7E648E2D-A1E6-10F7-7480-360CF61808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1368" y="1933022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a</a:t>
            </a:r>
          </a:p>
        </p:txBody>
      </p:sp>
      <p:sp>
        <p:nvSpPr>
          <p:cNvPr id="52" name="Line 126">
            <a:extLst>
              <a:ext uri="{FF2B5EF4-FFF2-40B4-BE49-F238E27FC236}">
                <a16:creationId xmlns:a16="http://schemas.microsoft.com/office/drawing/2014/main" id="{DA6027AA-59C5-E5F7-1139-482D03F7B4D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41575" y="2183088"/>
            <a:ext cx="1108888" cy="1947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55" name="Rectangle 102">
            <a:extLst>
              <a:ext uri="{FF2B5EF4-FFF2-40B4-BE49-F238E27FC236}">
                <a16:creationId xmlns:a16="http://schemas.microsoft.com/office/drawing/2014/main" id="{BAF6737B-3039-6EF5-7E93-F649FD528C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4783" y="1555163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 a</a:t>
            </a:r>
          </a:p>
        </p:txBody>
      </p:sp>
      <p:sp>
        <p:nvSpPr>
          <p:cNvPr id="57" name="Text Box 111">
            <a:extLst>
              <a:ext uri="{FF2B5EF4-FFF2-40B4-BE49-F238E27FC236}">
                <a16:creationId xmlns:a16="http://schemas.microsoft.com/office/drawing/2014/main" id="{CDC85A46-C0FC-1139-A81E-D040F665E3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743" y="1641232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58" name="Line 124">
            <a:extLst>
              <a:ext uri="{FF2B5EF4-FFF2-40B4-BE49-F238E27FC236}">
                <a16:creationId xmlns:a16="http://schemas.microsoft.com/office/drawing/2014/main" id="{ED2B7072-C965-1C80-9300-D48E298D800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52219" y="1801423"/>
            <a:ext cx="1003985" cy="3985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116" name="Text Box 111">
            <a:extLst>
              <a:ext uri="{FF2B5EF4-FFF2-40B4-BE49-F238E27FC236}">
                <a16:creationId xmlns:a16="http://schemas.microsoft.com/office/drawing/2014/main" id="{664AC4A2-C7DF-6FD6-22A6-6A16C7F7FC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5133" y="1993051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118" name="Text Box 110">
            <a:extLst>
              <a:ext uri="{FF2B5EF4-FFF2-40B4-BE49-F238E27FC236}">
                <a16:creationId xmlns:a16="http://schemas.microsoft.com/office/drawing/2014/main" id="{26C5AD6D-628A-F44E-0B85-4BEDCD4E5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5133" y="2328457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VM code</a:t>
            </a:r>
          </a:p>
        </p:txBody>
      </p:sp>
      <p:sp>
        <p:nvSpPr>
          <p:cNvPr id="119" name="Text Box 111">
            <a:extLst>
              <a:ext uri="{FF2B5EF4-FFF2-40B4-BE49-F238E27FC236}">
                <a16:creationId xmlns:a16="http://schemas.microsoft.com/office/drawing/2014/main" id="{91C0E458-A07F-4E6C-C0EE-57B634C5C1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940" y="2373297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120" name="Text Box 110">
            <a:extLst>
              <a:ext uri="{FF2B5EF4-FFF2-40B4-BE49-F238E27FC236}">
                <a16:creationId xmlns:a16="http://schemas.microsoft.com/office/drawing/2014/main" id="{2DA52CA5-A1A8-100A-1E38-D053FF6518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940" y="2708703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machine language</a:t>
            </a:r>
          </a:p>
        </p:txBody>
      </p:sp>
      <p:sp>
        <p:nvSpPr>
          <p:cNvPr id="121" name="Text Box 111">
            <a:extLst>
              <a:ext uri="{FF2B5EF4-FFF2-40B4-BE49-F238E27FC236}">
                <a16:creationId xmlns:a16="http://schemas.microsoft.com/office/drawing/2014/main" id="{31641B7E-B878-A605-C660-AD01ACB385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883" y="4386033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122" name="Text Box 110">
            <a:extLst>
              <a:ext uri="{FF2B5EF4-FFF2-40B4-BE49-F238E27FC236}">
                <a16:creationId xmlns:a16="http://schemas.microsoft.com/office/drawing/2014/main" id="{68738B34-27E0-55BA-6C9B-E6E3313D81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883" y="4721439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CPU,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000000"/>
                </a:solidFill>
              </a:rPr>
              <a:t>Computer</a:t>
            </a:r>
          </a:p>
        </p:txBody>
      </p:sp>
      <p:sp>
        <p:nvSpPr>
          <p:cNvPr id="123" name="Text Box 111">
            <a:extLst>
              <a:ext uri="{FF2B5EF4-FFF2-40B4-BE49-F238E27FC236}">
                <a16:creationId xmlns:a16="http://schemas.microsoft.com/office/drawing/2014/main" id="{C8F7250F-D7AA-A50C-37EE-56211589E9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595" y="4809885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124" name="Text Box 110">
            <a:extLst>
              <a:ext uri="{FF2B5EF4-FFF2-40B4-BE49-F238E27FC236}">
                <a16:creationId xmlns:a16="http://schemas.microsoft.com/office/drawing/2014/main" id="{FBB1D15E-3A9D-EB4E-EBC1-666AE72217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595" y="5145291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ALU, RAM</a:t>
            </a:r>
          </a:p>
        </p:txBody>
      </p:sp>
      <p:sp>
        <p:nvSpPr>
          <p:cNvPr id="125" name="Text Box 111">
            <a:extLst>
              <a:ext uri="{FF2B5EF4-FFF2-40B4-BE49-F238E27FC236}">
                <a16:creationId xmlns:a16="http://schemas.microsoft.com/office/drawing/2014/main" id="{63EBD8B2-C1E2-20FA-ACD7-1B178D1EAC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914" y="5159574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126" name="Text Box 110">
            <a:extLst>
              <a:ext uri="{FF2B5EF4-FFF2-40B4-BE49-F238E27FC236}">
                <a16:creationId xmlns:a16="http://schemas.microsoft.com/office/drawing/2014/main" id="{F5F9BA8C-C563-087A-C83D-0FFE37FE7E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914" y="5494980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elementary logic gates</a:t>
            </a:r>
          </a:p>
        </p:txBody>
      </p:sp>
      <p:sp>
        <p:nvSpPr>
          <p:cNvPr id="127" name="Rectangle 65">
            <a:extLst>
              <a:ext uri="{FF2B5EF4-FFF2-40B4-BE49-F238E27FC236}">
                <a16:creationId xmlns:a16="http://schemas.microsoft.com/office/drawing/2014/main" id="{C803B6A2-C9C9-3C51-9807-EB48590F8D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129" y="1351185"/>
            <a:ext cx="191238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hierarchy</a:t>
            </a:r>
          </a:p>
        </p:txBody>
      </p:sp>
      <p:sp>
        <p:nvSpPr>
          <p:cNvPr id="5" name="Rectangle 102">
            <a:extLst>
              <a:ext uri="{FF2B5EF4-FFF2-40B4-BE49-F238E27FC236}">
                <a16:creationId xmlns:a16="http://schemas.microsoft.com/office/drawing/2014/main" id="{5DD7AB07-642B-D14F-60B2-33681FBF2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7605" y="1864477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</a:p>
        </p:txBody>
      </p:sp>
      <p:sp>
        <p:nvSpPr>
          <p:cNvPr id="6" name="Rectangle 125">
            <a:extLst>
              <a:ext uri="{FF2B5EF4-FFF2-40B4-BE49-F238E27FC236}">
                <a16:creationId xmlns:a16="http://schemas.microsoft.com/office/drawing/2014/main" id="{580A14AD-3C1B-1E23-BCA6-2ADDCEEF67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8959" y="2241738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compiler</a:t>
            </a:r>
          </a:p>
        </p:txBody>
      </p:sp>
      <p:sp>
        <p:nvSpPr>
          <p:cNvPr id="7" name="Rectangle 127">
            <a:extLst>
              <a:ext uri="{FF2B5EF4-FFF2-40B4-BE49-F238E27FC236}">
                <a16:creationId xmlns:a16="http://schemas.microsoft.com/office/drawing/2014/main" id="{11ADBE2B-4E70-41ED-6D24-F4B35A7A06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8174" y="2662556"/>
            <a:ext cx="832464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VM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125">
            <a:extLst>
              <a:ext uri="{FF2B5EF4-FFF2-40B4-BE49-F238E27FC236}">
                <a16:creationId xmlns:a16="http://schemas.microsoft.com/office/drawing/2014/main" id="{E84489CA-C9BE-5737-ACCE-8A5BDC60DB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4063" y="2310867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a</a:t>
            </a:r>
          </a:p>
        </p:txBody>
      </p:sp>
      <p:sp>
        <p:nvSpPr>
          <p:cNvPr id="14" name="Rectangle 125">
            <a:extLst>
              <a:ext uri="{FF2B5EF4-FFF2-40B4-BE49-F238E27FC236}">
                <a16:creationId xmlns:a16="http://schemas.microsoft.com/office/drawing/2014/main" id="{2464646D-2E87-9126-30ED-A15BCCBCFE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864" y="4736547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a</a:t>
            </a:r>
          </a:p>
        </p:txBody>
      </p:sp>
      <p:sp>
        <p:nvSpPr>
          <p:cNvPr id="15" name="Rectangle 125">
            <a:extLst>
              <a:ext uri="{FF2B5EF4-FFF2-40B4-BE49-F238E27FC236}">
                <a16:creationId xmlns:a16="http://schemas.microsoft.com/office/drawing/2014/main" id="{4BF6F459-D4F5-0F46-89D9-29182CFA5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0455" y="5045263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</a:p>
        </p:txBody>
      </p:sp>
      <p:sp>
        <p:nvSpPr>
          <p:cNvPr id="16" name="Rectangle 125">
            <a:extLst>
              <a:ext uri="{FF2B5EF4-FFF2-40B4-BE49-F238E27FC236}">
                <a16:creationId xmlns:a16="http://schemas.microsoft.com/office/drawing/2014/main" id="{4D861593-10F6-5589-2511-A601247CE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2784" y="5127633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</a:t>
            </a:r>
          </a:p>
        </p:txBody>
      </p:sp>
      <p:sp>
        <p:nvSpPr>
          <p:cNvPr id="17" name="Rectangle 125">
            <a:extLst>
              <a:ext uri="{FF2B5EF4-FFF2-40B4-BE49-F238E27FC236}">
                <a16:creationId xmlns:a16="http://schemas.microsoft.com/office/drawing/2014/main" id="{64822E51-6502-BCBF-E948-13822ECF7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0375" y="5436349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chips</a:t>
            </a:r>
          </a:p>
        </p:txBody>
      </p:sp>
      <p:sp>
        <p:nvSpPr>
          <p:cNvPr id="18" name="Rectangle 125">
            <a:extLst>
              <a:ext uri="{FF2B5EF4-FFF2-40B4-BE49-F238E27FC236}">
                <a16:creationId xmlns:a16="http://schemas.microsoft.com/office/drawing/2014/main" id="{CC29FC1E-B697-9C47-F266-79C739649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5585" y="5456272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</a:t>
            </a:r>
          </a:p>
        </p:txBody>
      </p:sp>
      <p:sp>
        <p:nvSpPr>
          <p:cNvPr id="19" name="Rectangle 125">
            <a:extLst>
              <a:ext uri="{FF2B5EF4-FFF2-40B4-BE49-F238E27FC236}">
                <a16:creationId xmlns:a16="http://schemas.microsoft.com/office/drawing/2014/main" id="{CE70ADBE-8DB3-E0CF-111B-C56585134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3176" y="5764988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6B64390-7625-688C-84E7-BE38F2EDDB84}"/>
              </a:ext>
            </a:extLst>
          </p:cNvPr>
          <p:cNvGrpSpPr/>
          <p:nvPr/>
        </p:nvGrpSpPr>
        <p:grpSpPr>
          <a:xfrm>
            <a:off x="2712313" y="2107718"/>
            <a:ext cx="1060456" cy="607162"/>
            <a:chOff x="2607287" y="2101540"/>
            <a:chExt cx="1060456" cy="607162"/>
          </a:xfrm>
        </p:grpSpPr>
        <p:sp>
          <p:nvSpPr>
            <p:cNvPr id="10" name="Text Box 111">
              <a:extLst>
                <a:ext uri="{FF2B5EF4-FFF2-40B4-BE49-F238E27FC236}">
                  <a16:creationId xmlns:a16="http://schemas.microsoft.com/office/drawing/2014/main" id="{289A85CD-0DE8-B5C9-08E8-81204D0069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7287" y="2101540"/>
              <a:ext cx="1060055" cy="161639"/>
            </a:xfrm>
            <a:prstGeom prst="rect">
              <a:avLst/>
            </a:prstGeom>
            <a:solidFill>
              <a:srgbClr val="FFD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" name="Text Box 110">
              <a:extLst>
                <a:ext uri="{FF2B5EF4-FFF2-40B4-BE49-F238E27FC236}">
                  <a16:creationId xmlns:a16="http://schemas.microsoft.com/office/drawing/2014/main" id="{EAFA23EA-9C7D-D106-F9E3-02184401A4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7688" y="2259127"/>
              <a:ext cx="1060055" cy="44957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rIns="0" bIns="46800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2" name="Rectangle 127">
              <a:extLst>
                <a:ext uri="{FF2B5EF4-FFF2-40B4-BE49-F238E27FC236}">
                  <a16:creationId xmlns:a16="http://schemas.microsoft.com/office/drawing/2014/main" id="{D41BC0AF-748D-E715-8D33-B9CC75937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2865" y="2477890"/>
              <a:ext cx="410416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0" name="Text Box 110">
            <a:extLst>
              <a:ext uri="{FF2B5EF4-FFF2-40B4-BE49-F238E27FC236}">
                <a16:creationId xmlns:a16="http://schemas.microsoft.com/office/drawing/2014/main" id="{6C0F210D-8DCC-7465-FD8D-591798AE1C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743" y="1976638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dirty="0">
                <a:solidFill>
                  <a:srgbClr val="000000"/>
                </a:solidFill>
              </a:rPr>
              <a:t>high-level</a:t>
            </a:r>
            <a:br>
              <a:rPr lang="en-US" sz="1100" dirty="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language</a:t>
            </a:r>
          </a:p>
        </p:txBody>
      </p:sp>
      <p:sp>
        <p:nvSpPr>
          <p:cNvPr id="3" name="Freeform 98">
            <a:extLst>
              <a:ext uri="{FF2B5EF4-FFF2-40B4-BE49-F238E27FC236}">
                <a16:creationId xmlns:a16="http://schemas.microsoft.com/office/drawing/2014/main" id="{8715CB48-B67D-31F2-646E-32B24995DE9B}"/>
              </a:ext>
            </a:extLst>
          </p:cNvPr>
          <p:cNvSpPr>
            <a:spLocks/>
          </p:cNvSpPr>
          <p:nvPr/>
        </p:nvSpPr>
        <p:spPr bwMode="auto">
          <a:xfrm>
            <a:off x="768259" y="1375166"/>
            <a:ext cx="1031791" cy="771296"/>
          </a:xfrm>
          <a:custGeom>
            <a:avLst/>
            <a:gdLst>
              <a:gd name="T0" fmla="*/ 106363 w 748"/>
              <a:gd name="T1" fmla="*/ 304800 h 445"/>
              <a:gd name="T2" fmla="*/ 7938 w 748"/>
              <a:gd name="T3" fmla="*/ 333375 h 445"/>
              <a:gd name="T4" fmla="*/ 122238 w 748"/>
              <a:gd name="T5" fmla="*/ 373062 h 445"/>
              <a:gd name="T6" fmla="*/ 28575 w 748"/>
              <a:gd name="T7" fmla="*/ 458787 h 445"/>
              <a:gd name="T8" fmla="*/ 153988 w 748"/>
              <a:gd name="T9" fmla="*/ 498475 h 445"/>
              <a:gd name="T10" fmla="*/ 84138 w 748"/>
              <a:gd name="T11" fmla="*/ 581025 h 445"/>
              <a:gd name="T12" fmla="*/ 241300 w 748"/>
              <a:gd name="T13" fmla="*/ 596900 h 445"/>
              <a:gd name="T14" fmla="*/ 265113 w 748"/>
              <a:gd name="T15" fmla="*/ 693737 h 445"/>
              <a:gd name="T16" fmla="*/ 400050 w 748"/>
              <a:gd name="T17" fmla="*/ 657225 h 445"/>
              <a:gd name="T18" fmla="*/ 501650 w 748"/>
              <a:gd name="T19" fmla="*/ 706437 h 445"/>
              <a:gd name="T20" fmla="*/ 576263 w 748"/>
              <a:gd name="T21" fmla="*/ 658812 h 445"/>
              <a:gd name="T22" fmla="*/ 655638 w 748"/>
              <a:gd name="T23" fmla="*/ 706437 h 445"/>
              <a:gd name="T24" fmla="*/ 727075 w 748"/>
              <a:gd name="T25" fmla="*/ 649287 h 445"/>
              <a:gd name="T26" fmla="*/ 830263 w 748"/>
              <a:gd name="T27" fmla="*/ 688975 h 445"/>
              <a:gd name="T28" fmla="*/ 923925 w 748"/>
              <a:gd name="T29" fmla="*/ 612775 h 445"/>
              <a:gd name="T30" fmla="*/ 1093788 w 748"/>
              <a:gd name="T31" fmla="*/ 636587 h 445"/>
              <a:gd name="T32" fmla="*/ 1050925 w 748"/>
              <a:gd name="T33" fmla="*/ 547687 h 445"/>
              <a:gd name="T34" fmla="*/ 1166813 w 748"/>
              <a:gd name="T35" fmla="*/ 536575 h 445"/>
              <a:gd name="T36" fmla="*/ 1087438 w 748"/>
              <a:gd name="T37" fmla="*/ 434975 h 445"/>
              <a:gd name="T38" fmla="*/ 1187450 w 748"/>
              <a:gd name="T39" fmla="*/ 381000 h 445"/>
              <a:gd name="T40" fmla="*/ 1058863 w 748"/>
              <a:gd name="T41" fmla="*/ 317500 h 445"/>
              <a:gd name="T42" fmla="*/ 1130300 w 748"/>
              <a:gd name="T43" fmla="*/ 228600 h 445"/>
              <a:gd name="T44" fmla="*/ 995363 w 748"/>
              <a:gd name="T45" fmla="*/ 223837 h 445"/>
              <a:gd name="T46" fmla="*/ 1050925 w 748"/>
              <a:gd name="T47" fmla="*/ 122237 h 445"/>
              <a:gd name="T48" fmla="*/ 882650 w 748"/>
              <a:gd name="T49" fmla="*/ 134937 h 445"/>
              <a:gd name="T50" fmla="*/ 871538 w 748"/>
              <a:gd name="T51" fmla="*/ 30162 h 445"/>
              <a:gd name="T52" fmla="*/ 700088 w 748"/>
              <a:gd name="T53" fmla="*/ 77787 h 445"/>
              <a:gd name="T54" fmla="*/ 638175 w 748"/>
              <a:gd name="T55" fmla="*/ 0 h 445"/>
              <a:gd name="T56" fmla="*/ 528638 w 748"/>
              <a:gd name="T57" fmla="*/ 69850 h 445"/>
              <a:gd name="T58" fmla="*/ 423863 w 748"/>
              <a:gd name="T59" fmla="*/ 0 h 445"/>
              <a:gd name="T60" fmla="*/ 358775 w 748"/>
              <a:gd name="T61" fmla="*/ 106362 h 445"/>
              <a:gd name="T62" fmla="*/ 241300 w 748"/>
              <a:gd name="T63" fmla="*/ 49212 h 445"/>
              <a:gd name="T64" fmla="*/ 246063 w 748"/>
              <a:gd name="T65" fmla="*/ 142875 h 445"/>
              <a:gd name="T66" fmla="*/ 98425 w 748"/>
              <a:gd name="T67" fmla="*/ 114300 h 445"/>
              <a:gd name="T68" fmla="*/ 134938 w 748"/>
              <a:gd name="T69" fmla="*/ 211137 h 445"/>
              <a:gd name="T70" fmla="*/ 0 w 748"/>
              <a:gd name="T71" fmla="*/ 204787 h 445"/>
              <a:gd name="T72" fmla="*/ 106363 w 748"/>
              <a:gd name="T73" fmla="*/ 304800 h 445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748" h="445">
                <a:moveTo>
                  <a:pt x="67" y="192"/>
                </a:moveTo>
                <a:lnTo>
                  <a:pt x="5" y="210"/>
                </a:lnTo>
                <a:lnTo>
                  <a:pt x="77" y="235"/>
                </a:lnTo>
                <a:lnTo>
                  <a:pt x="18" y="289"/>
                </a:lnTo>
                <a:lnTo>
                  <a:pt x="97" y="314"/>
                </a:lnTo>
                <a:lnTo>
                  <a:pt x="53" y="366"/>
                </a:lnTo>
                <a:lnTo>
                  <a:pt x="152" y="376"/>
                </a:lnTo>
                <a:lnTo>
                  <a:pt x="167" y="437"/>
                </a:lnTo>
                <a:lnTo>
                  <a:pt x="252" y="414"/>
                </a:lnTo>
                <a:lnTo>
                  <a:pt x="316" y="445"/>
                </a:lnTo>
                <a:lnTo>
                  <a:pt x="363" y="415"/>
                </a:lnTo>
                <a:lnTo>
                  <a:pt x="413" y="445"/>
                </a:lnTo>
                <a:lnTo>
                  <a:pt x="458" y="409"/>
                </a:lnTo>
                <a:lnTo>
                  <a:pt x="523" y="434"/>
                </a:lnTo>
                <a:lnTo>
                  <a:pt x="582" y="386"/>
                </a:lnTo>
                <a:lnTo>
                  <a:pt x="689" y="401"/>
                </a:lnTo>
                <a:lnTo>
                  <a:pt x="662" y="345"/>
                </a:lnTo>
                <a:lnTo>
                  <a:pt x="735" y="338"/>
                </a:lnTo>
                <a:lnTo>
                  <a:pt x="685" y="274"/>
                </a:lnTo>
                <a:lnTo>
                  <a:pt x="748" y="240"/>
                </a:lnTo>
                <a:lnTo>
                  <a:pt x="667" y="200"/>
                </a:lnTo>
                <a:lnTo>
                  <a:pt x="712" y="144"/>
                </a:lnTo>
                <a:lnTo>
                  <a:pt x="627" y="141"/>
                </a:lnTo>
                <a:lnTo>
                  <a:pt x="662" y="77"/>
                </a:lnTo>
                <a:lnTo>
                  <a:pt x="556" y="85"/>
                </a:lnTo>
                <a:lnTo>
                  <a:pt x="549" y="19"/>
                </a:lnTo>
                <a:lnTo>
                  <a:pt x="441" y="49"/>
                </a:lnTo>
                <a:lnTo>
                  <a:pt x="402" y="0"/>
                </a:lnTo>
                <a:lnTo>
                  <a:pt x="333" y="44"/>
                </a:lnTo>
                <a:lnTo>
                  <a:pt x="267" y="0"/>
                </a:lnTo>
                <a:lnTo>
                  <a:pt x="226" y="67"/>
                </a:lnTo>
                <a:lnTo>
                  <a:pt x="152" y="31"/>
                </a:lnTo>
                <a:lnTo>
                  <a:pt x="155" y="90"/>
                </a:lnTo>
                <a:lnTo>
                  <a:pt x="62" y="72"/>
                </a:lnTo>
                <a:lnTo>
                  <a:pt x="85" y="133"/>
                </a:lnTo>
                <a:lnTo>
                  <a:pt x="0" y="129"/>
                </a:lnTo>
                <a:lnTo>
                  <a:pt x="67" y="192"/>
                </a:lnTo>
                <a:close/>
              </a:path>
            </a:pathLst>
          </a:custGeom>
          <a:solidFill>
            <a:srgbClr val="FFFF00"/>
          </a:solidFill>
          <a:ln w="317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sz="1600" dirty="0"/>
          </a:p>
        </p:txBody>
      </p:sp>
      <p:sp>
        <p:nvSpPr>
          <p:cNvPr id="13" name="Rectangle 99">
            <a:extLst>
              <a:ext uri="{FF2B5EF4-FFF2-40B4-BE49-F238E27FC236}">
                <a16:creationId xmlns:a16="http://schemas.microsoft.com/office/drawing/2014/main" id="{B19D1581-7387-7D9D-2452-0C98C3ABE5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326" y="1573170"/>
            <a:ext cx="59138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abstract</a:t>
            </a:r>
            <a:endParaRPr lang="en-US" sz="1400" dirty="0"/>
          </a:p>
        </p:txBody>
      </p:sp>
      <p:sp>
        <p:nvSpPr>
          <p:cNvPr id="37" name="Rectangle 100">
            <a:extLst>
              <a:ext uri="{FF2B5EF4-FFF2-40B4-BE49-F238E27FC236}">
                <a16:creationId xmlns:a16="http://schemas.microsoft.com/office/drawing/2014/main" id="{7AD36B41-D668-2E7A-9129-468A42CB28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033" y="1763456"/>
            <a:ext cx="58342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concept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448323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167FF-98D1-B7EF-0DFA-79164B77D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ounded Rectangle 131">
            <a:extLst>
              <a:ext uri="{FF2B5EF4-FFF2-40B4-BE49-F238E27FC236}">
                <a16:creationId xmlns:a16="http://schemas.microsoft.com/office/drawing/2014/main" id="{BF305E80-FDBD-6A68-EEBC-567660E60C46}"/>
              </a:ext>
            </a:extLst>
          </p:cNvPr>
          <p:cNvSpPr/>
          <p:nvPr/>
        </p:nvSpPr>
        <p:spPr>
          <a:xfrm>
            <a:off x="586044" y="4086304"/>
            <a:ext cx="7941004" cy="22828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74DB24-8950-90A7-4223-D621D658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Nand to Tetris</a:t>
            </a:r>
            <a:endParaRPr lang="en-US" sz="2000" dirty="0"/>
          </a:p>
        </p:txBody>
      </p:sp>
      <p:sp>
        <p:nvSpPr>
          <p:cNvPr id="92" name="Rectangle 74">
            <a:extLst>
              <a:ext uri="{FF2B5EF4-FFF2-40B4-BE49-F238E27FC236}">
                <a16:creationId xmlns:a16="http://schemas.microsoft.com/office/drawing/2014/main" id="{A44CD7EF-BE0B-B6F6-471D-A13C57FC76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1151" y="5556522"/>
            <a:ext cx="1198458" cy="58553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b="1" dirty="0"/>
          </a:p>
        </p:txBody>
      </p:sp>
      <p:grpSp>
        <p:nvGrpSpPr>
          <p:cNvPr id="102" name="Group 73">
            <a:extLst>
              <a:ext uri="{FF2B5EF4-FFF2-40B4-BE49-F238E27FC236}">
                <a16:creationId xmlns:a16="http://schemas.microsoft.com/office/drawing/2014/main" id="{3BB1D8DE-CFCC-82B2-112C-0CFFD3757B45}"/>
              </a:ext>
            </a:extLst>
          </p:cNvPr>
          <p:cNvGrpSpPr>
            <a:grpSpLocks/>
          </p:cNvGrpSpPr>
          <p:nvPr/>
        </p:nvGrpSpPr>
        <p:grpSpPr bwMode="auto">
          <a:xfrm rot="20983772">
            <a:off x="7209025" y="5532454"/>
            <a:ext cx="1252245" cy="395115"/>
            <a:chOff x="4241" y="3159"/>
            <a:chExt cx="1199" cy="453"/>
          </a:xfrm>
        </p:grpSpPr>
        <p:sp>
          <p:nvSpPr>
            <p:cNvPr id="103" name="Line 56">
              <a:extLst>
                <a:ext uri="{FF2B5EF4-FFF2-40B4-BE49-F238E27FC236}">
                  <a16:creationId xmlns:a16="http://schemas.microsoft.com/office/drawing/2014/main" id="{DAAABBC7-9620-7557-DC73-9524DB39633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726690">
              <a:off x="4241" y="3300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" name="Line 57">
              <a:extLst>
                <a:ext uri="{FF2B5EF4-FFF2-40B4-BE49-F238E27FC236}">
                  <a16:creationId xmlns:a16="http://schemas.microsoft.com/office/drawing/2014/main" id="{1E4DC5DC-112C-080A-8304-57183A4B99A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726690">
              <a:off x="4298" y="3564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5" name="Line 58">
              <a:extLst>
                <a:ext uri="{FF2B5EF4-FFF2-40B4-BE49-F238E27FC236}">
                  <a16:creationId xmlns:a16="http://schemas.microsoft.com/office/drawing/2014/main" id="{C489CED3-C17B-0214-6018-D373B637780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0873310" flipH="1">
              <a:off x="4711" y="3339"/>
              <a:ext cx="729" cy="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6" name="Freeform 59">
              <a:extLst>
                <a:ext uri="{FF2B5EF4-FFF2-40B4-BE49-F238E27FC236}">
                  <a16:creationId xmlns:a16="http://schemas.microsoft.com/office/drawing/2014/main" id="{183BD875-6BAB-8D8C-71EE-9A3508532B8D}"/>
                </a:ext>
              </a:extLst>
            </p:cNvPr>
            <p:cNvSpPr>
              <a:spLocks/>
            </p:cNvSpPr>
            <p:nvPr/>
          </p:nvSpPr>
          <p:spPr bwMode="auto">
            <a:xfrm rot="-726690">
              <a:off x="5159" y="3265"/>
              <a:ext cx="84" cy="98"/>
            </a:xfrm>
            <a:custGeom>
              <a:avLst/>
              <a:gdLst>
                <a:gd name="T0" fmla="*/ 293 w 45"/>
                <a:gd name="T1" fmla="*/ 168 h 52"/>
                <a:gd name="T2" fmla="*/ 273 w 45"/>
                <a:gd name="T3" fmla="*/ 89 h 52"/>
                <a:gd name="T4" fmla="*/ 220 w 45"/>
                <a:gd name="T5" fmla="*/ 28 h 52"/>
                <a:gd name="T6" fmla="*/ 149 w 45"/>
                <a:gd name="T7" fmla="*/ 0 h 52"/>
                <a:gd name="T8" fmla="*/ 73 w 45"/>
                <a:gd name="T9" fmla="*/ 28 h 52"/>
                <a:gd name="T10" fmla="*/ 13 w 45"/>
                <a:gd name="T11" fmla="*/ 89 h 52"/>
                <a:gd name="T12" fmla="*/ 0 w 45"/>
                <a:gd name="T13" fmla="*/ 168 h 52"/>
                <a:gd name="T14" fmla="*/ 13 w 45"/>
                <a:gd name="T15" fmla="*/ 249 h 52"/>
                <a:gd name="T16" fmla="*/ 73 w 45"/>
                <a:gd name="T17" fmla="*/ 320 h 52"/>
                <a:gd name="T18" fmla="*/ 149 w 45"/>
                <a:gd name="T19" fmla="*/ 349 h 52"/>
                <a:gd name="T20" fmla="*/ 220 w 45"/>
                <a:gd name="T21" fmla="*/ 320 h 52"/>
                <a:gd name="T22" fmla="*/ 273 w 45"/>
                <a:gd name="T23" fmla="*/ 249 h 52"/>
                <a:gd name="T24" fmla="*/ 293 w 45"/>
                <a:gd name="T25" fmla="*/ 168 h 5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5" h="52">
                  <a:moveTo>
                    <a:pt x="45" y="25"/>
                  </a:moveTo>
                  <a:lnTo>
                    <a:pt x="42" y="13"/>
                  </a:lnTo>
                  <a:lnTo>
                    <a:pt x="34" y="4"/>
                  </a:lnTo>
                  <a:lnTo>
                    <a:pt x="23" y="0"/>
                  </a:lnTo>
                  <a:lnTo>
                    <a:pt x="11" y="4"/>
                  </a:lnTo>
                  <a:lnTo>
                    <a:pt x="2" y="13"/>
                  </a:lnTo>
                  <a:lnTo>
                    <a:pt x="0" y="25"/>
                  </a:lnTo>
                  <a:lnTo>
                    <a:pt x="2" y="37"/>
                  </a:lnTo>
                  <a:lnTo>
                    <a:pt x="11" y="48"/>
                  </a:lnTo>
                  <a:lnTo>
                    <a:pt x="23" y="52"/>
                  </a:lnTo>
                  <a:lnTo>
                    <a:pt x="34" y="48"/>
                  </a:lnTo>
                  <a:lnTo>
                    <a:pt x="42" y="37"/>
                  </a:lnTo>
                  <a:lnTo>
                    <a:pt x="45" y="2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2" name="Freeform 60">
              <a:extLst>
                <a:ext uri="{FF2B5EF4-FFF2-40B4-BE49-F238E27FC236}">
                  <a16:creationId xmlns:a16="http://schemas.microsoft.com/office/drawing/2014/main" id="{489E56F3-6DF2-A49E-B816-D06EA68363A8}"/>
                </a:ext>
              </a:extLst>
            </p:cNvPr>
            <p:cNvSpPr>
              <a:spLocks/>
            </p:cNvSpPr>
            <p:nvPr/>
          </p:nvSpPr>
          <p:spPr bwMode="auto">
            <a:xfrm rot="-726690">
              <a:off x="4536" y="3159"/>
              <a:ext cx="631" cy="453"/>
            </a:xfrm>
            <a:custGeom>
              <a:avLst/>
              <a:gdLst>
                <a:gd name="T0" fmla="*/ 990 w 395"/>
                <a:gd name="T1" fmla="*/ 829 h 335"/>
                <a:gd name="T2" fmla="*/ 0 w 395"/>
                <a:gd name="T3" fmla="*/ 829 h 335"/>
                <a:gd name="T4" fmla="*/ 0 w 395"/>
                <a:gd name="T5" fmla="*/ 0 h 335"/>
                <a:gd name="T6" fmla="*/ 990 w 395"/>
                <a:gd name="T7" fmla="*/ 0 h 335"/>
                <a:gd name="T8" fmla="*/ 1110 w 395"/>
                <a:gd name="T9" fmla="*/ 9 h 335"/>
                <a:gd name="T10" fmla="*/ 1227 w 395"/>
                <a:gd name="T11" fmla="*/ 32 h 335"/>
                <a:gd name="T12" fmla="*/ 1332 w 395"/>
                <a:gd name="T13" fmla="*/ 72 h 335"/>
                <a:gd name="T14" fmla="*/ 1431 w 395"/>
                <a:gd name="T15" fmla="*/ 124 h 335"/>
                <a:gd name="T16" fmla="*/ 1503 w 395"/>
                <a:gd name="T17" fmla="*/ 185 h 335"/>
                <a:gd name="T18" fmla="*/ 1564 w 395"/>
                <a:gd name="T19" fmla="*/ 254 h 335"/>
                <a:gd name="T20" fmla="*/ 1597 w 395"/>
                <a:gd name="T21" fmla="*/ 334 h 335"/>
                <a:gd name="T22" fmla="*/ 1610 w 395"/>
                <a:gd name="T23" fmla="*/ 414 h 335"/>
                <a:gd name="T24" fmla="*/ 1597 w 395"/>
                <a:gd name="T25" fmla="*/ 498 h 335"/>
                <a:gd name="T26" fmla="*/ 1564 w 395"/>
                <a:gd name="T27" fmla="*/ 576 h 335"/>
                <a:gd name="T28" fmla="*/ 1503 w 395"/>
                <a:gd name="T29" fmla="*/ 645 h 335"/>
                <a:gd name="T30" fmla="*/ 1431 w 395"/>
                <a:gd name="T31" fmla="*/ 707 h 335"/>
                <a:gd name="T32" fmla="*/ 1332 w 395"/>
                <a:gd name="T33" fmla="*/ 759 h 335"/>
                <a:gd name="T34" fmla="*/ 1227 w 395"/>
                <a:gd name="T35" fmla="*/ 799 h 335"/>
                <a:gd name="T36" fmla="*/ 1110 w 395"/>
                <a:gd name="T37" fmla="*/ 821 h 335"/>
                <a:gd name="T38" fmla="*/ 990 w 395"/>
                <a:gd name="T39" fmla="*/ 829 h 33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95" h="335">
                  <a:moveTo>
                    <a:pt x="243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72" y="4"/>
                  </a:lnTo>
                  <a:lnTo>
                    <a:pt x="301" y="13"/>
                  </a:lnTo>
                  <a:lnTo>
                    <a:pt x="327" y="29"/>
                  </a:lnTo>
                  <a:lnTo>
                    <a:pt x="351" y="50"/>
                  </a:lnTo>
                  <a:lnTo>
                    <a:pt x="369" y="75"/>
                  </a:lnTo>
                  <a:lnTo>
                    <a:pt x="384" y="103"/>
                  </a:lnTo>
                  <a:lnTo>
                    <a:pt x="392" y="135"/>
                  </a:lnTo>
                  <a:lnTo>
                    <a:pt x="395" y="167"/>
                  </a:lnTo>
                  <a:lnTo>
                    <a:pt x="392" y="201"/>
                  </a:lnTo>
                  <a:lnTo>
                    <a:pt x="384" y="233"/>
                  </a:lnTo>
                  <a:lnTo>
                    <a:pt x="369" y="261"/>
                  </a:lnTo>
                  <a:lnTo>
                    <a:pt x="351" y="286"/>
                  </a:lnTo>
                  <a:lnTo>
                    <a:pt x="327" y="307"/>
                  </a:lnTo>
                  <a:lnTo>
                    <a:pt x="301" y="323"/>
                  </a:lnTo>
                  <a:lnTo>
                    <a:pt x="272" y="332"/>
                  </a:lnTo>
                  <a:lnTo>
                    <a:pt x="243" y="33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3" name="Rectangle 61">
              <a:extLst>
                <a:ext uri="{FF2B5EF4-FFF2-40B4-BE49-F238E27FC236}">
                  <a16:creationId xmlns:a16="http://schemas.microsoft.com/office/drawing/2014/main" id="{D0FC7A12-B673-5062-74D3-6F4329FEE05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873310">
              <a:off x="4613" y="3246"/>
              <a:ext cx="451" cy="18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r>
                <a:rPr lang="en-US" sz="1600" dirty="0">
                  <a:solidFill>
                    <a:srgbClr val="000000"/>
                  </a:solidFill>
                </a:rPr>
                <a:t>Nand</a:t>
              </a:r>
              <a:endParaRPr lang="en-US" sz="1600" dirty="0"/>
            </a:p>
          </p:txBody>
        </p:sp>
      </p:grpSp>
      <p:sp>
        <p:nvSpPr>
          <p:cNvPr id="56" name="Rectangle 65">
            <a:extLst>
              <a:ext uri="{FF2B5EF4-FFF2-40B4-BE49-F238E27FC236}">
                <a16:creationId xmlns:a16="http://schemas.microsoft.com/office/drawing/2014/main" id="{C73DC637-2E0C-768B-F6A0-B61A148161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3788" y="4284335"/>
            <a:ext cx="189795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platform</a:t>
            </a:r>
          </a:p>
        </p:txBody>
      </p:sp>
      <p:sp>
        <p:nvSpPr>
          <p:cNvPr id="93" name="Line 135">
            <a:extLst>
              <a:ext uri="{FF2B5EF4-FFF2-40B4-BE49-F238E27FC236}">
                <a16:creationId xmlns:a16="http://schemas.microsoft.com/office/drawing/2014/main" id="{6A02E66F-0280-3113-FEB0-F1F117ABC7D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26685" y="5371077"/>
            <a:ext cx="1041154" cy="8860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94" name="Line 135">
            <a:extLst>
              <a:ext uri="{FF2B5EF4-FFF2-40B4-BE49-F238E27FC236}">
                <a16:creationId xmlns:a16="http://schemas.microsoft.com/office/drawing/2014/main" id="{59171CF2-5328-5E76-D55E-66EBCDB5BF2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56352" y="5704382"/>
            <a:ext cx="1004559" cy="4246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95" name="Line 135">
            <a:extLst>
              <a:ext uri="{FF2B5EF4-FFF2-40B4-BE49-F238E27FC236}">
                <a16:creationId xmlns:a16="http://schemas.microsoft.com/office/drawing/2014/main" id="{727D4E1C-4DA1-77AD-00F6-B5195FC470A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25322" y="4980603"/>
            <a:ext cx="1143813" cy="2602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CA425C2B-8A33-E407-D5E0-2C0BB07FCDCE}"/>
              </a:ext>
            </a:extLst>
          </p:cNvPr>
          <p:cNvSpPr/>
          <p:nvPr/>
        </p:nvSpPr>
        <p:spPr>
          <a:xfrm>
            <a:off x="564293" y="1169441"/>
            <a:ext cx="7941004" cy="22828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A37B45D-A657-6E92-2614-81AF54E67267}"/>
              </a:ext>
            </a:extLst>
          </p:cNvPr>
          <p:cNvGrpSpPr/>
          <p:nvPr/>
        </p:nvGrpSpPr>
        <p:grpSpPr>
          <a:xfrm>
            <a:off x="1296120" y="3192058"/>
            <a:ext cx="6575863" cy="1098281"/>
            <a:chOff x="1311526" y="3249208"/>
            <a:chExt cx="6748089" cy="1098281"/>
          </a:xfrm>
        </p:grpSpPr>
        <p:sp>
          <p:nvSpPr>
            <p:cNvPr id="32" name="Line 136">
              <a:extLst>
                <a:ext uri="{FF2B5EF4-FFF2-40B4-BE49-F238E27FC236}">
                  <a16:creationId xmlns:a16="http://schemas.microsoft.com/office/drawing/2014/main" id="{E21AFCED-450D-E6B9-21BE-A2BBDEEF2A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1526" y="3855140"/>
              <a:ext cx="0" cy="492349"/>
            </a:xfrm>
            <a:prstGeom prst="line">
              <a:avLst/>
            </a:prstGeom>
            <a:noFill/>
            <a:ln w="31750">
              <a:solidFill>
                <a:schemeClr val="bg1">
                  <a:lumMod val="50000"/>
                </a:schemeClr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FB13F22-9672-B7B5-B35D-916746458EE9}"/>
                </a:ext>
              </a:extLst>
            </p:cNvPr>
            <p:cNvGrpSpPr/>
            <p:nvPr/>
          </p:nvGrpSpPr>
          <p:grpSpPr>
            <a:xfrm>
              <a:off x="1311526" y="3249208"/>
              <a:ext cx="6748089" cy="1057696"/>
              <a:chOff x="1311526" y="3249208"/>
              <a:chExt cx="6748089" cy="1057696"/>
            </a:xfrm>
          </p:grpSpPr>
          <p:sp>
            <p:nvSpPr>
              <p:cNvPr id="34" name="Freeform 8">
                <a:extLst>
                  <a:ext uri="{FF2B5EF4-FFF2-40B4-BE49-F238E27FC236}">
                    <a16:creationId xmlns:a16="http://schemas.microsoft.com/office/drawing/2014/main" id="{E14E6E85-A710-B3A9-E506-886668D73F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1526" y="3249208"/>
                <a:ext cx="6748089" cy="1057696"/>
              </a:xfrm>
              <a:custGeom>
                <a:avLst/>
                <a:gdLst>
                  <a:gd name="T0" fmla="*/ 0 w 4028"/>
                  <a:gd name="T1" fmla="*/ 200225102 h 404"/>
                  <a:gd name="T2" fmla="*/ 0 w 4028"/>
                  <a:gd name="T3" fmla="*/ 114980753 h 404"/>
                  <a:gd name="T4" fmla="*/ 16520261 w 4028"/>
                  <a:gd name="T5" fmla="*/ 114980753 h 404"/>
                  <a:gd name="T6" fmla="*/ 16520261 w 4028"/>
                  <a:gd name="T7" fmla="*/ 0 h 40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28" h="404">
                    <a:moveTo>
                      <a:pt x="0" y="404"/>
                    </a:moveTo>
                    <a:lnTo>
                      <a:pt x="0" y="232"/>
                    </a:lnTo>
                    <a:lnTo>
                      <a:pt x="4028" y="232"/>
                    </a:lnTo>
                    <a:lnTo>
                      <a:pt x="4028" y="0"/>
                    </a:lnTo>
                  </a:path>
                </a:pathLst>
              </a:custGeom>
              <a:noFill/>
              <a:ln w="31750">
                <a:solidFill>
                  <a:schemeClr val="bg1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5" name="Rectangle 137">
                <a:extLst>
                  <a:ext uri="{FF2B5EF4-FFF2-40B4-BE49-F238E27FC236}">
                    <a16:creationId xmlns:a16="http://schemas.microsoft.com/office/drawing/2014/main" id="{C3650A41-C337-A062-88F7-DB3F84103F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0382" y="3718131"/>
                <a:ext cx="1616036" cy="2462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marL="127000"/>
                <a:r>
                  <a:rPr lang="en-US" sz="1600" dirty="0">
                    <a:solidFill>
                      <a:srgbClr val="000000"/>
                    </a:solidFill>
                  </a:rPr>
                  <a:t>assembler</a:t>
                </a:r>
                <a:endParaRPr lang="en-US" sz="1600" dirty="0"/>
              </a:p>
            </p:txBody>
          </p:sp>
        </p:grpSp>
      </p:grpSp>
      <p:sp>
        <p:nvSpPr>
          <p:cNvPr id="39" name="Line 128">
            <a:extLst>
              <a:ext uri="{FF2B5EF4-FFF2-40B4-BE49-F238E27FC236}">
                <a16:creationId xmlns:a16="http://schemas.microsoft.com/office/drawing/2014/main" id="{AEEBF76F-A78F-C034-AE63-4EC84E3EEB98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9969" y="2562204"/>
            <a:ext cx="1123660" cy="441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51" name="Rectangle 125">
            <a:extLst>
              <a:ext uri="{FF2B5EF4-FFF2-40B4-BE49-F238E27FC236}">
                <a16:creationId xmlns:a16="http://schemas.microsoft.com/office/drawing/2014/main" id="{747005ED-4864-4F83-2BA2-F2523B27B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1368" y="1933022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a</a:t>
            </a:r>
          </a:p>
        </p:txBody>
      </p:sp>
      <p:sp>
        <p:nvSpPr>
          <p:cNvPr id="52" name="Line 126">
            <a:extLst>
              <a:ext uri="{FF2B5EF4-FFF2-40B4-BE49-F238E27FC236}">
                <a16:creationId xmlns:a16="http://schemas.microsoft.com/office/drawing/2014/main" id="{B48A2624-9B95-D397-8966-DC0822B3C3F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41575" y="2183088"/>
            <a:ext cx="1108888" cy="1947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55" name="Rectangle 102">
            <a:extLst>
              <a:ext uri="{FF2B5EF4-FFF2-40B4-BE49-F238E27FC236}">
                <a16:creationId xmlns:a16="http://schemas.microsoft.com/office/drawing/2014/main" id="{982D6CA3-1B68-C4CD-667F-5E02952AE0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4783" y="1555163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 a</a:t>
            </a:r>
          </a:p>
        </p:txBody>
      </p:sp>
      <p:sp>
        <p:nvSpPr>
          <p:cNvPr id="57" name="Text Box 111">
            <a:extLst>
              <a:ext uri="{FF2B5EF4-FFF2-40B4-BE49-F238E27FC236}">
                <a16:creationId xmlns:a16="http://schemas.microsoft.com/office/drawing/2014/main" id="{E204B62D-9294-68F7-CF1B-3E9ACBA5B8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743" y="1641232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58" name="Line 124">
            <a:extLst>
              <a:ext uri="{FF2B5EF4-FFF2-40B4-BE49-F238E27FC236}">
                <a16:creationId xmlns:a16="http://schemas.microsoft.com/office/drawing/2014/main" id="{AF00D1D5-4C54-4913-C31D-D16DA07B318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52219" y="1801423"/>
            <a:ext cx="1003985" cy="3985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116" name="Text Box 111">
            <a:extLst>
              <a:ext uri="{FF2B5EF4-FFF2-40B4-BE49-F238E27FC236}">
                <a16:creationId xmlns:a16="http://schemas.microsoft.com/office/drawing/2014/main" id="{94279912-26EA-30A1-98B8-0C9F77F1D5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5133" y="1993051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118" name="Text Box 110">
            <a:extLst>
              <a:ext uri="{FF2B5EF4-FFF2-40B4-BE49-F238E27FC236}">
                <a16:creationId xmlns:a16="http://schemas.microsoft.com/office/drawing/2014/main" id="{53BECA26-9CD1-D596-B285-13BACAF8F2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5133" y="2328457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VM code</a:t>
            </a:r>
          </a:p>
        </p:txBody>
      </p:sp>
      <p:sp>
        <p:nvSpPr>
          <p:cNvPr id="119" name="Text Box 111">
            <a:extLst>
              <a:ext uri="{FF2B5EF4-FFF2-40B4-BE49-F238E27FC236}">
                <a16:creationId xmlns:a16="http://schemas.microsoft.com/office/drawing/2014/main" id="{1C9FDE4B-B2BE-9FDF-25AC-11D9B751BE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940" y="2373297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120" name="Text Box 110">
            <a:extLst>
              <a:ext uri="{FF2B5EF4-FFF2-40B4-BE49-F238E27FC236}">
                <a16:creationId xmlns:a16="http://schemas.microsoft.com/office/drawing/2014/main" id="{31919223-B079-6680-6E2D-C1C040C73D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940" y="2708703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machine language</a:t>
            </a:r>
          </a:p>
        </p:txBody>
      </p:sp>
      <p:sp>
        <p:nvSpPr>
          <p:cNvPr id="121" name="Text Box 111">
            <a:extLst>
              <a:ext uri="{FF2B5EF4-FFF2-40B4-BE49-F238E27FC236}">
                <a16:creationId xmlns:a16="http://schemas.microsoft.com/office/drawing/2014/main" id="{D75D28F5-C2F5-365D-6CFF-263F12AC20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883" y="4386033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122" name="Text Box 110">
            <a:extLst>
              <a:ext uri="{FF2B5EF4-FFF2-40B4-BE49-F238E27FC236}">
                <a16:creationId xmlns:a16="http://schemas.microsoft.com/office/drawing/2014/main" id="{58268B2F-5127-59E9-3539-8BAB6CED9E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883" y="4721439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CPU,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000000"/>
                </a:solidFill>
              </a:rPr>
              <a:t>Computer</a:t>
            </a:r>
          </a:p>
        </p:txBody>
      </p:sp>
      <p:sp>
        <p:nvSpPr>
          <p:cNvPr id="123" name="Text Box 111">
            <a:extLst>
              <a:ext uri="{FF2B5EF4-FFF2-40B4-BE49-F238E27FC236}">
                <a16:creationId xmlns:a16="http://schemas.microsoft.com/office/drawing/2014/main" id="{FB55EA1F-FA75-05A3-E10E-117677C3E5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595" y="4809885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124" name="Text Box 110">
            <a:extLst>
              <a:ext uri="{FF2B5EF4-FFF2-40B4-BE49-F238E27FC236}">
                <a16:creationId xmlns:a16="http://schemas.microsoft.com/office/drawing/2014/main" id="{228ED9D0-C43C-9907-694A-60038D84F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595" y="5145291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ALU, RAM</a:t>
            </a:r>
          </a:p>
        </p:txBody>
      </p:sp>
      <p:sp>
        <p:nvSpPr>
          <p:cNvPr id="125" name="Text Box 111">
            <a:extLst>
              <a:ext uri="{FF2B5EF4-FFF2-40B4-BE49-F238E27FC236}">
                <a16:creationId xmlns:a16="http://schemas.microsoft.com/office/drawing/2014/main" id="{2C53F87B-3595-E25D-0BB2-F9537A26E4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914" y="5159574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126" name="Text Box 110">
            <a:extLst>
              <a:ext uri="{FF2B5EF4-FFF2-40B4-BE49-F238E27FC236}">
                <a16:creationId xmlns:a16="http://schemas.microsoft.com/office/drawing/2014/main" id="{DEC746DC-5900-6E11-4FCD-3143004BC8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914" y="5494980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elementary logic gates</a:t>
            </a:r>
          </a:p>
        </p:txBody>
      </p:sp>
      <p:sp>
        <p:nvSpPr>
          <p:cNvPr id="127" name="Rectangle 65">
            <a:extLst>
              <a:ext uri="{FF2B5EF4-FFF2-40B4-BE49-F238E27FC236}">
                <a16:creationId xmlns:a16="http://schemas.microsoft.com/office/drawing/2014/main" id="{3362318E-CB21-35B4-019F-4D7588513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129" y="1351185"/>
            <a:ext cx="191238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hierarchy</a:t>
            </a:r>
          </a:p>
        </p:txBody>
      </p:sp>
      <p:sp>
        <p:nvSpPr>
          <p:cNvPr id="5" name="Rectangle 102">
            <a:extLst>
              <a:ext uri="{FF2B5EF4-FFF2-40B4-BE49-F238E27FC236}">
                <a16:creationId xmlns:a16="http://schemas.microsoft.com/office/drawing/2014/main" id="{C4B033FA-73CC-55D5-3307-AEA5711C3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7605" y="1864477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</a:p>
        </p:txBody>
      </p:sp>
      <p:sp>
        <p:nvSpPr>
          <p:cNvPr id="6" name="Rectangle 125">
            <a:extLst>
              <a:ext uri="{FF2B5EF4-FFF2-40B4-BE49-F238E27FC236}">
                <a16:creationId xmlns:a16="http://schemas.microsoft.com/office/drawing/2014/main" id="{5D1110DC-E7B8-82F4-2747-58262AC2D6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8959" y="2241738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compiler</a:t>
            </a:r>
          </a:p>
        </p:txBody>
      </p:sp>
      <p:sp>
        <p:nvSpPr>
          <p:cNvPr id="7" name="Rectangle 127">
            <a:extLst>
              <a:ext uri="{FF2B5EF4-FFF2-40B4-BE49-F238E27FC236}">
                <a16:creationId xmlns:a16="http://schemas.microsoft.com/office/drawing/2014/main" id="{7B6AE3F8-5F83-2B58-88C0-CC36C114F7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8174" y="2662556"/>
            <a:ext cx="832464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VM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125">
            <a:extLst>
              <a:ext uri="{FF2B5EF4-FFF2-40B4-BE49-F238E27FC236}">
                <a16:creationId xmlns:a16="http://schemas.microsoft.com/office/drawing/2014/main" id="{392A8783-3242-C895-4397-BD052676E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4063" y="2310867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a</a:t>
            </a:r>
          </a:p>
        </p:txBody>
      </p:sp>
      <p:sp>
        <p:nvSpPr>
          <p:cNvPr id="14" name="Rectangle 125">
            <a:extLst>
              <a:ext uri="{FF2B5EF4-FFF2-40B4-BE49-F238E27FC236}">
                <a16:creationId xmlns:a16="http://schemas.microsoft.com/office/drawing/2014/main" id="{35580A12-47C5-0CE0-2E59-42851AF65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864" y="4736547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a</a:t>
            </a:r>
          </a:p>
        </p:txBody>
      </p:sp>
      <p:sp>
        <p:nvSpPr>
          <p:cNvPr id="15" name="Rectangle 125">
            <a:extLst>
              <a:ext uri="{FF2B5EF4-FFF2-40B4-BE49-F238E27FC236}">
                <a16:creationId xmlns:a16="http://schemas.microsoft.com/office/drawing/2014/main" id="{774B6EE7-5429-F83E-5D85-174A469BA8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0455" y="5045263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</a:p>
        </p:txBody>
      </p:sp>
      <p:sp>
        <p:nvSpPr>
          <p:cNvPr id="16" name="Rectangle 125">
            <a:extLst>
              <a:ext uri="{FF2B5EF4-FFF2-40B4-BE49-F238E27FC236}">
                <a16:creationId xmlns:a16="http://schemas.microsoft.com/office/drawing/2014/main" id="{5FE9BC69-832E-97B7-7F23-9DA7BA8E8B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2784" y="5127633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</a:t>
            </a:r>
          </a:p>
        </p:txBody>
      </p:sp>
      <p:sp>
        <p:nvSpPr>
          <p:cNvPr id="17" name="Rectangle 125">
            <a:extLst>
              <a:ext uri="{FF2B5EF4-FFF2-40B4-BE49-F238E27FC236}">
                <a16:creationId xmlns:a16="http://schemas.microsoft.com/office/drawing/2014/main" id="{91C5EA81-8EE6-B3E3-8D85-1CBC4E526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0375" y="5436349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chips</a:t>
            </a:r>
          </a:p>
        </p:txBody>
      </p:sp>
      <p:sp>
        <p:nvSpPr>
          <p:cNvPr id="18" name="Rectangle 125">
            <a:extLst>
              <a:ext uri="{FF2B5EF4-FFF2-40B4-BE49-F238E27FC236}">
                <a16:creationId xmlns:a16="http://schemas.microsoft.com/office/drawing/2014/main" id="{222D2962-6435-43B5-F73E-167479A16B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5585" y="5456272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</a:t>
            </a:r>
          </a:p>
        </p:txBody>
      </p:sp>
      <p:sp>
        <p:nvSpPr>
          <p:cNvPr id="19" name="Rectangle 125">
            <a:extLst>
              <a:ext uri="{FF2B5EF4-FFF2-40B4-BE49-F238E27FC236}">
                <a16:creationId xmlns:a16="http://schemas.microsoft.com/office/drawing/2014/main" id="{67A71BC2-5096-C6FF-4CD8-973A6FC03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3176" y="5764988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0003C34-0545-BFC7-E981-8805EBC98328}"/>
              </a:ext>
            </a:extLst>
          </p:cNvPr>
          <p:cNvSpPr/>
          <p:nvPr/>
        </p:nvSpPr>
        <p:spPr>
          <a:xfrm>
            <a:off x="4878430" y="3667832"/>
            <a:ext cx="372714" cy="255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p6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A237F44-BE40-7A2A-EDC5-6E7108A979A0}"/>
              </a:ext>
            </a:extLst>
          </p:cNvPr>
          <p:cNvSpPr/>
          <p:nvPr/>
        </p:nvSpPr>
        <p:spPr>
          <a:xfrm>
            <a:off x="4103701" y="4772586"/>
            <a:ext cx="341067" cy="255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9AB3377-74DE-FFD9-D846-7F19B334DBA6}"/>
              </a:ext>
            </a:extLst>
          </p:cNvPr>
          <p:cNvSpPr/>
          <p:nvPr/>
        </p:nvSpPr>
        <p:spPr>
          <a:xfrm>
            <a:off x="4529185" y="4785483"/>
            <a:ext cx="341067" cy="255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p3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46728E6-38B7-87EA-B9D2-9142CD143F6E}"/>
              </a:ext>
            </a:extLst>
          </p:cNvPr>
          <p:cNvSpPr/>
          <p:nvPr/>
        </p:nvSpPr>
        <p:spPr>
          <a:xfrm>
            <a:off x="6467186" y="5123998"/>
            <a:ext cx="341067" cy="255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F87CAB6-173A-1704-F603-574715AB3944}"/>
              </a:ext>
            </a:extLst>
          </p:cNvPr>
          <p:cNvSpPr/>
          <p:nvPr/>
        </p:nvSpPr>
        <p:spPr>
          <a:xfrm>
            <a:off x="2397228" y="4407658"/>
            <a:ext cx="341067" cy="255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EEA5262-9397-83A5-BDDE-70A2814F2E9E}"/>
              </a:ext>
            </a:extLst>
          </p:cNvPr>
          <p:cNvGrpSpPr/>
          <p:nvPr/>
        </p:nvGrpSpPr>
        <p:grpSpPr>
          <a:xfrm>
            <a:off x="2712313" y="2107718"/>
            <a:ext cx="1060456" cy="607162"/>
            <a:chOff x="2607287" y="2101540"/>
            <a:chExt cx="1060456" cy="607162"/>
          </a:xfrm>
        </p:grpSpPr>
        <p:sp>
          <p:nvSpPr>
            <p:cNvPr id="10" name="Text Box 111">
              <a:extLst>
                <a:ext uri="{FF2B5EF4-FFF2-40B4-BE49-F238E27FC236}">
                  <a16:creationId xmlns:a16="http://schemas.microsoft.com/office/drawing/2014/main" id="{CB315816-8194-FFF6-6B69-87D7AE7ECA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7287" y="2101540"/>
              <a:ext cx="1060055" cy="161639"/>
            </a:xfrm>
            <a:prstGeom prst="rect">
              <a:avLst/>
            </a:prstGeom>
            <a:solidFill>
              <a:srgbClr val="FFD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" name="Text Box 110">
              <a:extLst>
                <a:ext uri="{FF2B5EF4-FFF2-40B4-BE49-F238E27FC236}">
                  <a16:creationId xmlns:a16="http://schemas.microsoft.com/office/drawing/2014/main" id="{50E0800A-D956-73E5-9C50-061AC0473A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7688" y="2259127"/>
              <a:ext cx="1060055" cy="44957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rIns="0" bIns="46800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2" name="Rectangle 127">
              <a:extLst>
                <a:ext uri="{FF2B5EF4-FFF2-40B4-BE49-F238E27FC236}">
                  <a16:creationId xmlns:a16="http://schemas.microsoft.com/office/drawing/2014/main" id="{D8A64416-9CA2-67C0-9735-77B16DDC2B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2865" y="2477890"/>
              <a:ext cx="410416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0" name="Text Box 110">
            <a:extLst>
              <a:ext uri="{FF2B5EF4-FFF2-40B4-BE49-F238E27FC236}">
                <a16:creationId xmlns:a16="http://schemas.microsoft.com/office/drawing/2014/main" id="{9053DBD5-673A-E12D-0B22-1D719C903B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743" y="1976638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dirty="0">
                <a:solidFill>
                  <a:srgbClr val="000000"/>
                </a:solidFill>
              </a:rPr>
              <a:t>high-level</a:t>
            </a:r>
            <a:br>
              <a:rPr lang="en-US" sz="1100" dirty="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language</a:t>
            </a:r>
          </a:p>
        </p:txBody>
      </p:sp>
      <p:sp>
        <p:nvSpPr>
          <p:cNvPr id="3" name="Freeform 98">
            <a:extLst>
              <a:ext uri="{FF2B5EF4-FFF2-40B4-BE49-F238E27FC236}">
                <a16:creationId xmlns:a16="http://schemas.microsoft.com/office/drawing/2014/main" id="{7133DC36-92D1-53FC-8909-B6D3F50130ED}"/>
              </a:ext>
            </a:extLst>
          </p:cNvPr>
          <p:cNvSpPr>
            <a:spLocks/>
          </p:cNvSpPr>
          <p:nvPr/>
        </p:nvSpPr>
        <p:spPr bwMode="auto">
          <a:xfrm>
            <a:off x="768259" y="1375166"/>
            <a:ext cx="1031791" cy="771296"/>
          </a:xfrm>
          <a:custGeom>
            <a:avLst/>
            <a:gdLst>
              <a:gd name="T0" fmla="*/ 106363 w 748"/>
              <a:gd name="T1" fmla="*/ 304800 h 445"/>
              <a:gd name="T2" fmla="*/ 7938 w 748"/>
              <a:gd name="T3" fmla="*/ 333375 h 445"/>
              <a:gd name="T4" fmla="*/ 122238 w 748"/>
              <a:gd name="T5" fmla="*/ 373062 h 445"/>
              <a:gd name="T6" fmla="*/ 28575 w 748"/>
              <a:gd name="T7" fmla="*/ 458787 h 445"/>
              <a:gd name="T8" fmla="*/ 153988 w 748"/>
              <a:gd name="T9" fmla="*/ 498475 h 445"/>
              <a:gd name="T10" fmla="*/ 84138 w 748"/>
              <a:gd name="T11" fmla="*/ 581025 h 445"/>
              <a:gd name="T12" fmla="*/ 241300 w 748"/>
              <a:gd name="T13" fmla="*/ 596900 h 445"/>
              <a:gd name="T14" fmla="*/ 265113 w 748"/>
              <a:gd name="T15" fmla="*/ 693737 h 445"/>
              <a:gd name="T16" fmla="*/ 400050 w 748"/>
              <a:gd name="T17" fmla="*/ 657225 h 445"/>
              <a:gd name="T18" fmla="*/ 501650 w 748"/>
              <a:gd name="T19" fmla="*/ 706437 h 445"/>
              <a:gd name="T20" fmla="*/ 576263 w 748"/>
              <a:gd name="T21" fmla="*/ 658812 h 445"/>
              <a:gd name="T22" fmla="*/ 655638 w 748"/>
              <a:gd name="T23" fmla="*/ 706437 h 445"/>
              <a:gd name="T24" fmla="*/ 727075 w 748"/>
              <a:gd name="T25" fmla="*/ 649287 h 445"/>
              <a:gd name="T26" fmla="*/ 830263 w 748"/>
              <a:gd name="T27" fmla="*/ 688975 h 445"/>
              <a:gd name="T28" fmla="*/ 923925 w 748"/>
              <a:gd name="T29" fmla="*/ 612775 h 445"/>
              <a:gd name="T30" fmla="*/ 1093788 w 748"/>
              <a:gd name="T31" fmla="*/ 636587 h 445"/>
              <a:gd name="T32" fmla="*/ 1050925 w 748"/>
              <a:gd name="T33" fmla="*/ 547687 h 445"/>
              <a:gd name="T34" fmla="*/ 1166813 w 748"/>
              <a:gd name="T35" fmla="*/ 536575 h 445"/>
              <a:gd name="T36" fmla="*/ 1087438 w 748"/>
              <a:gd name="T37" fmla="*/ 434975 h 445"/>
              <a:gd name="T38" fmla="*/ 1187450 w 748"/>
              <a:gd name="T39" fmla="*/ 381000 h 445"/>
              <a:gd name="T40" fmla="*/ 1058863 w 748"/>
              <a:gd name="T41" fmla="*/ 317500 h 445"/>
              <a:gd name="T42" fmla="*/ 1130300 w 748"/>
              <a:gd name="T43" fmla="*/ 228600 h 445"/>
              <a:gd name="T44" fmla="*/ 995363 w 748"/>
              <a:gd name="T45" fmla="*/ 223837 h 445"/>
              <a:gd name="T46" fmla="*/ 1050925 w 748"/>
              <a:gd name="T47" fmla="*/ 122237 h 445"/>
              <a:gd name="T48" fmla="*/ 882650 w 748"/>
              <a:gd name="T49" fmla="*/ 134937 h 445"/>
              <a:gd name="T50" fmla="*/ 871538 w 748"/>
              <a:gd name="T51" fmla="*/ 30162 h 445"/>
              <a:gd name="T52" fmla="*/ 700088 w 748"/>
              <a:gd name="T53" fmla="*/ 77787 h 445"/>
              <a:gd name="T54" fmla="*/ 638175 w 748"/>
              <a:gd name="T55" fmla="*/ 0 h 445"/>
              <a:gd name="T56" fmla="*/ 528638 w 748"/>
              <a:gd name="T57" fmla="*/ 69850 h 445"/>
              <a:gd name="T58" fmla="*/ 423863 w 748"/>
              <a:gd name="T59" fmla="*/ 0 h 445"/>
              <a:gd name="T60" fmla="*/ 358775 w 748"/>
              <a:gd name="T61" fmla="*/ 106362 h 445"/>
              <a:gd name="T62" fmla="*/ 241300 w 748"/>
              <a:gd name="T63" fmla="*/ 49212 h 445"/>
              <a:gd name="T64" fmla="*/ 246063 w 748"/>
              <a:gd name="T65" fmla="*/ 142875 h 445"/>
              <a:gd name="T66" fmla="*/ 98425 w 748"/>
              <a:gd name="T67" fmla="*/ 114300 h 445"/>
              <a:gd name="T68" fmla="*/ 134938 w 748"/>
              <a:gd name="T69" fmla="*/ 211137 h 445"/>
              <a:gd name="T70" fmla="*/ 0 w 748"/>
              <a:gd name="T71" fmla="*/ 204787 h 445"/>
              <a:gd name="T72" fmla="*/ 106363 w 748"/>
              <a:gd name="T73" fmla="*/ 304800 h 445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748" h="445">
                <a:moveTo>
                  <a:pt x="67" y="192"/>
                </a:moveTo>
                <a:lnTo>
                  <a:pt x="5" y="210"/>
                </a:lnTo>
                <a:lnTo>
                  <a:pt x="77" y="235"/>
                </a:lnTo>
                <a:lnTo>
                  <a:pt x="18" y="289"/>
                </a:lnTo>
                <a:lnTo>
                  <a:pt x="97" y="314"/>
                </a:lnTo>
                <a:lnTo>
                  <a:pt x="53" y="366"/>
                </a:lnTo>
                <a:lnTo>
                  <a:pt x="152" y="376"/>
                </a:lnTo>
                <a:lnTo>
                  <a:pt x="167" y="437"/>
                </a:lnTo>
                <a:lnTo>
                  <a:pt x="252" y="414"/>
                </a:lnTo>
                <a:lnTo>
                  <a:pt x="316" y="445"/>
                </a:lnTo>
                <a:lnTo>
                  <a:pt x="363" y="415"/>
                </a:lnTo>
                <a:lnTo>
                  <a:pt x="413" y="445"/>
                </a:lnTo>
                <a:lnTo>
                  <a:pt x="458" y="409"/>
                </a:lnTo>
                <a:lnTo>
                  <a:pt x="523" y="434"/>
                </a:lnTo>
                <a:lnTo>
                  <a:pt x="582" y="386"/>
                </a:lnTo>
                <a:lnTo>
                  <a:pt x="689" y="401"/>
                </a:lnTo>
                <a:lnTo>
                  <a:pt x="662" y="345"/>
                </a:lnTo>
                <a:lnTo>
                  <a:pt x="735" y="338"/>
                </a:lnTo>
                <a:lnTo>
                  <a:pt x="685" y="274"/>
                </a:lnTo>
                <a:lnTo>
                  <a:pt x="748" y="240"/>
                </a:lnTo>
                <a:lnTo>
                  <a:pt x="667" y="200"/>
                </a:lnTo>
                <a:lnTo>
                  <a:pt x="712" y="144"/>
                </a:lnTo>
                <a:lnTo>
                  <a:pt x="627" y="141"/>
                </a:lnTo>
                <a:lnTo>
                  <a:pt x="662" y="77"/>
                </a:lnTo>
                <a:lnTo>
                  <a:pt x="556" y="85"/>
                </a:lnTo>
                <a:lnTo>
                  <a:pt x="549" y="19"/>
                </a:lnTo>
                <a:lnTo>
                  <a:pt x="441" y="49"/>
                </a:lnTo>
                <a:lnTo>
                  <a:pt x="402" y="0"/>
                </a:lnTo>
                <a:lnTo>
                  <a:pt x="333" y="44"/>
                </a:lnTo>
                <a:lnTo>
                  <a:pt x="267" y="0"/>
                </a:lnTo>
                <a:lnTo>
                  <a:pt x="226" y="67"/>
                </a:lnTo>
                <a:lnTo>
                  <a:pt x="152" y="31"/>
                </a:lnTo>
                <a:lnTo>
                  <a:pt x="155" y="90"/>
                </a:lnTo>
                <a:lnTo>
                  <a:pt x="62" y="72"/>
                </a:lnTo>
                <a:lnTo>
                  <a:pt x="85" y="133"/>
                </a:lnTo>
                <a:lnTo>
                  <a:pt x="0" y="129"/>
                </a:lnTo>
                <a:lnTo>
                  <a:pt x="67" y="192"/>
                </a:lnTo>
                <a:close/>
              </a:path>
            </a:pathLst>
          </a:custGeom>
          <a:solidFill>
            <a:srgbClr val="FFFF00"/>
          </a:solidFill>
          <a:ln w="317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sz="1600" dirty="0"/>
          </a:p>
        </p:txBody>
      </p:sp>
      <p:sp>
        <p:nvSpPr>
          <p:cNvPr id="13" name="Rectangle 99">
            <a:extLst>
              <a:ext uri="{FF2B5EF4-FFF2-40B4-BE49-F238E27FC236}">
                <a16:creationId xmlns:a16="http://schemas.microsoft.com/office/drawing/2014/main" id="{ED463684-B78E-12AF-6269-B473C88A2F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326" y="1573170"/>
            <a:ext cx="59138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abstract</a:t>
            </a:r>
            <a:endParaRPr lang="en-US" sz="1400" dirty="0"/>
          </a:p>
        </p:txBody>
      </p:sp>
      <p:sp>
        <p:nvSpPr>
          <p:cNvPr id="37" name="Rectangle 100">
            <a:extLst>
              <a:ext uri="{FF2B5EF4-FFF2-40B4-BE49-F238E27FC236}">
                <a16:creationId xmlns:a16="http://schemas.microsoft.com/office/drawing/2014/main" id="{B73939AA-0C98-798E-12F8-E14DD367D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033" y="1763456"/>
            <a:ext cx="58342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concept</a:t>
            </a:r>
            <a:endParaRPr lang="en-US" sz="1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25E6E4D-90A2-F148-55AA-F30916565ECA}"/>
              </a:ext>
            </a:extLst>
          </p:cNvPr>
          <p:cNvSpPr/>
          <p:nvPr/>
        </p:nvSpPr>
        <p:spPr>
          <a:xfrm>
            <a:off x="1972771" y="4412744"/>
            <a:ext cx="341067" cy="255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he-IL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6576E077-7A29-5C23-2CCA-D7CBE239168D}"/>
              </a:ext>
            </a:extLst>
          </p:cNvPr>
          <p:cNvSpPr txBox="1">
            <a:spLocks noChangeArrowheads="1"/>
          </p:cNvSpPr>
          <p:nvPr/>
        </p:nvSpPr>
        <p:spPr>
          <a:xfrm>
            <a:off x="8862857" y="3667832"/>
            <a:ext cx="2826139" cy="28076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80000"/>
              </a:spcBef>
              <a:buNone/>
            </a:pPr>
            <a:r>
              <a:rPr lang="en-US" altLang="en-US" sz="2000" u="sng" dirty="0">
                <a:ea typeface="Times New Roman" panose="02020603050405020304" pitchFamily="18" charset="0"/>
                <a:cs typeface="Times New Roman" panose="02020603050405020304" pitchFamily="18" charset="0"/>
              </a:rPr>
              <a:t>Part I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en-US" sz="1800" dirty="0">
                <a:ea typeface="Times New Roman" panose="02020603050405020304" pitchFamily="18" charset="0"/>
                <a:cs typeface="Times New Roman" panose="02020603050405020304" pitchFamily="18" charset="0"/>
              </a:rPr>
              <a:t>Building a general-purpose computer, capable of executing programs in machine language.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1800" dirty="0">
                <a:ea typeface="Times New Roman" panose="02020603050405020304" pitchFamily="18" charset="0"/>
                <a:cs typeface="Times New Roman" panose="02020603050405020304" pitchFamily="18" charset="0"/>
              </a:rPr>
              <a:t> = project,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altLang="en-US" sz="1800" dirty="0">
                <a:ea typeface="Times New Roman" panose="02020603050405020304" pitchFamily="18" charset="0"/>
                <a:cs typeface="Times New Roman" panose="02020603050405020304" pitchFamily="18" charset="0"/>
              </a:rPr>
              <a:t>      lecture,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altLang="en-US" sz="1800" dirty="0">
                <a:ea typeface="Times New Roman" panose="02020603050405020304" pitchFamily="18" charset="0"/>
                <a:cs typeface="Times New Roman" panose="02020603050405020304" pitchFamily="18" charset="0"/>
              </a:rPr>
              <a:t>      book chapter</a:t>
            </a:r>
          </a:p>
        </p:txBody>
      </p:sp>
    </p:spTree>
    <p:extLst>
      <p:ext uri="{BB962C8B-B14F-4D97-AF65-F5344CB8AC3E}">
        <p14:creationId xmlns:p14="http://schemas.microsoft.com/office/powerpoint/2010/main" val="2048739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D79FC4-0B7C-B656-77E2-B7FCFBFFE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ounded Rectangle 131">
            <a:extLst>
              <a:ext uri="{FF2B5EF4-FFF2-40B4-BE49-F238E27FC236}">
                <a16:creationId xmlns:a16="http://schemas.microsoft.com/office/drawing/2014/main" id="{95D5B9AA-DF70-2244-EFC7-FE65DD5D2374}"/>
              </a:ext>
            </a:extLst>
          </p:cNvPr>
          <p:cNvSpPr/>
          <p:nvPr/>
        </p:nvSpPr>
        <p:spPr>
          <a:xfrm>
            <a:off x="586044" y="4086304"/>
            <a:ext cx="7941004" cy="22828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518397-0F11-0599-003F-1956E5548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Nand to Tetris</a:t>
            </a:r>
            <a:endParaRPr lang="en-US" sz="2000" dirty="0"/>
          </a:p>
        </p:txBody>
      </p:sp>
      <p:sp>
        <p:nvSpPr>
          <p:cNvPr id="92" name="Rectangle 74">
            <a:extLst>
              <a:ext uri="{FF2B5EF4-FFF2-40B4-BE49-F238E27FC236}">
                <a16:creationId xmlns:a16="http://schemas.microsoft.com/office/drawing/2014/main" id="{D5B33630-4DB5-9BDC-EE15-3836E90C63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1151" y="5556522"/>
            <a:ext cx="1198458" cy="58553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b="1" dirty="0"/>
          </a:p>
        </p:txBody>
      </p:sp>
      <p:grpSp>
        <p:nvGrpSpPr>
          <p:cNvPr id="102" name="Group 73">
            <a:extLst>
              <a:ext uri="{FF2B5EF4-FFF2-40B4-BE49-F238E27FC236}">
                <a16:creationId xmlns:a16="http://schemas.microsoft.com/office/drawing/2014/main" id="{11AE30BE-0C4C-AEE3-B01C-15E446A315F9}"/>
              </a:ext>
            </a:extLst>
          </p:cNvPr>
          <p:cNvGrpSpPr>
            <a:grpSpLocks/>
          </p:cNvGrpSpPr>
          <p:nvPr/>
        </p:nvGrpSpPr>
        <p:grpSpPr bwMode="auto">
          <a:xfrm rot="20983772">
            <a:off x="7209025" y="5532454"/>
            <a:ext cx="1252245" cy="395115"/>
            <a:chOff x="4241" y="3159"/>
            <a:chExt cx="1199" cy="453"/>
          </a:xfrm>
        </p:grpSpPr>
        <p:sp>
          <p:nvSpPr>
            <p:cNvPr id="103" name="Line 56">
              <a:extLst>
                <a:ext uri="{FF2B5EF4-FFF2-40B4-BE49-F238E27FC236}">
                  <a16:creationId xmlns:a16="http://schemas.microsoft.com/office/drawing/2014/main" id="{E79D61CB-EAD4-8C89-C557-BD1B7FC3773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726690">
              <a:off x="4241" y="3300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" name="Line 57">
              <a:extLst>
                <a:ext uri="{FF2B5EF4-FFF2-40B4-BE49-F238E27FC236}">
                  <a16:creationId xmlns:a16="http://schemas.microsoft.com/office/drawing/2014/main" id="{081EE8F9-E124-5441-8971-E423ECFF4E3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726690">
              <a:off x="4298" y="3564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5" name="Line 58">
              <a:extLst>
                <a:ext uri="{FF2B5EF4-FFF2-40B4-BE49-F238E27FC236}">
                  <a16:creationId xmlns:a16="http://schemas.microsoft.com/office/drawing/2014/main" id="{266761E2-FF6F-538D-8BAB-BD26A523313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0873310" flipH="1">
              <a:off x="4711" y="3339"/>
              <a:ext cx="729" cy="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6" name="Freeform 59">
              <a:extLst>
                <a:ext uri="{FF2B5EF4-FFF2-40B4-BE49-F238E27FC236}">
                  <a16:creationId xmlns:a16="http://schemas.microsoft.com/office/drawing/2014/main" id="{D9119797-9B1A-01C8-ACB5-D52DF35D04EE}"/>
                </a:ext>
              </a:extLst>
            </p:cNvPr>
            <p:cNvSpPr>
              <a:spLocks/>
            </p:cNvSpPr>
            <p:nvPr/>
          </p:nvSpPr>
          <p:spPr bwMode="auto">
            <a:xfrm rot="-726690">
              <a:off x="5159" y="3265"/>
              <a:ext cx="84" cy="98"/>
            </a:xfrm>
            <a:custGeom>
              <a:avLst/>
              <a:gdLst>
                <a:gd name="T0" fmla="*/ 293 w 45"/>
                <a:gd name="T1" fmla="*/ 168 h 52"/>
                <a:gd name="T2" fmla="*/ 273 w 45"/>
                <a:gd name="T3" fmla="*/ 89 h 52"/>
                <a:gd name="T4" fmla="*/ 220 w 45"/>
                <a:gd name="T5" fmla="*/ 28 h 52"/>
                <a:gd name="T6" fmla="*/ 149 w 45"/>
                <a:gd name="T7" fmla="*/ 0 h 52"/>
                <a:gd name="T8" fmla="*/ 73 w 45"/>
                <a:gd name="T9" fmla="*/ 28 h 52"/>
                <a:gd name="T10" fmla="*/ 13 w 45"/>
                <a:gd name="T11" fmla="*/ 89 h 52"/>
                <a:gd name="T12" fmla="*/ 0 w 45"/>
                <a:gd name="T13" fmla="*/ 168 h 52"/>
                <a:gd name="T14" fmla="*/ 13 w 45"/>
                <a:gd name="T15" fmla="*/ 249 h 52"/>
                <a:gd name="T16" fmla="*/ 73 w 45"/>
                <a:gd name="T17" fmla="*/ 320 h 52"/>
                <a:gd name="T18" fmla="*/ 149 w 45"/>
                <a:gd name="T19" fmla="*/ 349 h 52"/>
                <a:gd name="T20" fmla="*/ 220 w 45"/>
                <a:gd name="T21" fmla="*/ 320 h 52"/>
                <a:gd name="T22" fmla="*/ 273 w 45"/>
                <a:gd name="T23" fmla="*/ 249 h 52"/>
                <a:gd name="T24" fmla="*/ 293 w 45"/>
                <a:gd name="T25" fmla="*/ 168 h 5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5" h="52">
                  <a:moveTo>
                    <a:pt x="45" y="25"/>
                  </a:moveTo>
                  <a:lnTo>
                    <a:pt x="42" y="13"/>
                  </a:lnTo>
                  <a:lnTo>
                    <a:pt x="34" y="4"/>
                  </a:lnTo>
                  <a:lnTo>
                    <a:pt x="23" y="0"/>
                  </a:lnTo>
                  <a:lnTo>
                    <a:pt x="11" y="4"/>
                  </a:lnTo>
                  <a:lnTo>
                    <a:pt x="2" y="13"/>
                  </a:lnTo>
                  <a:lnTo>
                    <a:pt x="0" y="25"/>
                  </a:lnTo>
                  <a:lnTo>
                    <a:pt x="2" y="37"/>
                  </a:lnTo>
                  <a:lnTo>
                    <a:pt x="11" y="48"/>
                  </a:lnTo>
                  <a:lnTo>
                    <a:pt x="23" y="52"/>
                  </a:lnTo>
                  <a:lnTo>
                    <a:pt x="34" y="48"/>
                  </a:lnTo>
                  <a:lnTo>
                    <a:pt x="42" y="37"/>
                  </a:lnTo>
                  <a:lnTo>
                    <a:pt x="45" y="2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2" name="Freeform 60">
              <a:extLst>
                <a:ext uri="{FF2B5EF4-FFF2-40B4-BE49-F238E27FC236}">
                  <a16:creationId xmlns:a16="http://schemas.microsoft.com/office/drawing/2014/main" id="{D718E6ED-94C1-EDC3-535E-88CC974C513A}"/>
                </a:ext>
              </a:extLst>
            </p:cNvPr>
            <p:cNvSpPr>
              <a:spLocks/>
            </p:cNvSpPr>
            <p:nvPr/>
          </p:nvSpPr>
          <p:spPr bwMode="auto">
            <a:xfrm rot="-726690">
              <a:off x="4536" y="3159"/>
              <a:ext cx="631" cy="453"/>
            </a:xfrm>
            <a:custGeom>
              <a:avLst/>
              <a:gdLst>
                <a:gd name="T0" fmla="*/ 990 w 395"/>
                <a:gd name="T1" fmla="*/ 829 h 335"/>
                <a:gd name="T2" fmla="*/ 0 w 395"/>
                <a:gd name="T3" fmla="*/ 829 h 335"/>
                <a:gd name="T4" fmla="*/ 0 w 395"/>
                <a:gd name="T5" fmla="*/ 0 h 335"/>
                <a:gd name="T6" fmla="*/ 990 w 395"/>
                <a:gd name="T7" fmla="*/ 0 h 335"/>
                <a:gd name="T8" fmla="*/ 1110 w 395"/>
                <a:gd name="T9" fmla="*/ 9 h 335"/>
                <a:gd name="T10" fmla="*/ 1227 w 395"/>
                <a:gd name="T11" fmla="*/ 32 h 335"/>
                <a:gd name="T12" fmla="*/ 1332 w 395"/>
                <a:gd name="T13" fmla="*/ 72 h 335"/>
                <a:gd name="T14" fmla="*/ 1431 w 395"/>
                <a:gd name="T15" fmla="*/ 124 h 335"/>
                <a:gd name="T16" fmla="*/ 1503 w 395"/>
                <a:gd name="T17" fmla="*/ 185 h 335"/>
                <a:gd name="T18" fmla="*/ 1564 w 395"/>
                <a:gd name="T19" fmla="*/ 254 h 335"/>
                <a:gd name="T20" fmla="*/ 1597 w 395"/>
                <a:gd name="T21" fmla="*/ 334 h 335"/>
                <a:gd name="T22" fmla="*/ 1610 w 395"/>
                <a:gd name="T23" fmla="*/ 414 h 335"/>
                <a:gd name="T24" fmla="*/ 1597 w 395"/>
                <a:gd name="T25" fmla="*/ 498 h 335"/>
                <a:gd name="T26" fmla="*/ 1564 w 395"/>
                <a:gd name="T27" fmla="*/ 576 h 335"/>
                <a:gd name="T28" fmla="*/ 1503 w 395"/>
                <a:gd name="T29" fmla="*/ 645 h 335"/>
                <a:gd name="T30" fmla="*/ 1431 w 395"/>
                <a:gd name="T31" fmla="*/ 707 h 335"/>
                <a:gd name="T32" fmla="*/ 1332 w 395"/>
                <a:gd name="T33" fmla="*/ 759 h 335"/>
                <a:gd name="T34" fmla="*/ 1227 w 395"/>
                <a:gd name="T35" fmla="*/ 799 h 335"/>
                <a:gd name="T36" fmla="*/ 1110 w 395"/>
                <a:gd name="T37" fmla="*/ 821 h 335"/>
                <a:gd name="T38" fmla="*/ 990 w 395"/>
                <a:gd name="T39" fmla="*/ 829 h 33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95" h="335">
                  <a:moveTo>
                    <a:pt x="243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72" y="4"/>
                  </a:lnTo>
                  <a:lnTo>
                    <a:pt x="301" y="13"/>
                  </a:lnTo>
                  <a:lnTo>
                    <a:pt x="327" y="29"/>
                  </a:lnTo>
                  <a:lnTo>
                    <a:pt x="351" y="50"/>
                  </a:lnTo>
                  <a:lnTo>
                    <a:pt x="369" y="75"/>
                  </a:lnTo>
                  <a:lnTo>
                    <a:pt x="384" y="103"/>
                  </a:lnTo>
                  <a:lnTo>
                    <a:pt x="392" y="135"/>
                  </a:lnTo>
                  <a:lnTo>
                    <a:pt x="395" y="167"/>
                  </a:lnTo>
                  <a:lnTo>
                    <a:pt x="392" y="201"/>
                  </a:lnTo>
                  <a:lnTo>
                    <a:pt x="384" y="233"/>
                  </a:lnTo>
                  <a:lnTo>
                    <a:pt x="369" y="261"/>
                  </a:lnTo>
                  <a:lnTo>
                    <a:pt x="351" y="286"/>
                  </a:lnTo>
                  <a:lnTo>
                    <a:pt x="327" y="307"/>
                  </a:lnTo>
                  <a:lnTo>
                    <a:pt x="301" y="323"/>
                  </a:lnTo>
                  <a:lnTo>
                    <a:pt x="272" y="332"/>
                  </a:lnTo>
                  <a:lnTo>
                    <a:pt x="243" y="33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3" name="Rectangle 61">
              <a:extLst>
                <a:ext uri="{FF2B5EF4-FFF2-40B4-BE49-F238E27FC236}">
                  <a16:creationId xmlns:a16="http://schemas.microsoft.com/office/drawing/2014/main" id="{176F7B0B-5343-9183-5EA4-C97C667B5EE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873310">
              <a:off x="4613" y="3246"/>
              <a:ext cx="451" cy="18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r>
                <a:rPr lang="en-US" sz="1600" dirty="0">
                  <a:solidFill>
                    <a:srgbClr val="000000"/>
                  </a:solidFill>
                </a:rPr>
                <a:t>Nand</a:t>
              </a:r>
              <a:endParaRPr lang="en-US" sz="1600" dirty="0"/>
            </a:p>
          </p:txBody>
        </p:sp>
      </p:grpSp>
      <p:sp>
        <p:nvSpPr>
          <p:cNvPr id="56" name="Rectangle 65">
            <a:extLst>
              <a:ext uri="{FF2B5EF4-FFF2-40B4-BE49-F238E27FC236}">
                <a16:creationId xmlns:a16="http://schemas.microsoft.com/office/drawing/2014/main" id="{5CC7CCE9-D690-14B3-3DF6-7B4AE7C459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3788" y="4284335"/>
            <a:ext cx="189795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platform</a:t>
            </a:r>
          </a:p>
        </p:txBody>
      </p:sp>
      <p:sp>
        <p:nvSpPr>
          <p:cNvPr id="93" name="Line 135">
            <a:extLst>
              <a:ext uri="{FF2B5EF4-FFF2-40B4-BE49-F238E27FC236}">
                <a16:creationId xmlns:a16="http://schemas.microsoft.com/office/drawing/2014/main" id="{4B04FD47-96EB-831C-F0B4-6D021732918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26685" y="5371077"/>
            <a:ext cx="1041154" cy="8860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94" name="Line 135">
            <a:extLst>
              <a:ext uri="{FF2B5EF4-FFF2-40B4-BE49-F238E27FC236}">
                <a16:creationId xmlns:a16="http://schemas.microsoft.com/office/drawing/2014/main" id="{B0305152-10CB-BF0E-A479-A8F5BE13B3A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56352" y="5704382"/>
            <a:ext cx="1004559" cy="4246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95" name="Line 135">
            <a:extLst>
              <a:ext uri="{FF2B5EF4-FFF2-40B4-BE49-F238E27FC236}">
                <a16:creationId xmlns:a16="http://schemas.microsoft.com/office/drawing/2014/main" id="{06BF533C-209F-49A2-29B4-94607CCD323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25322" y="4980603"/>
            <a:ext cx="1143813" cy="2602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4C49C6A-27DE-3C9B-C16E-D1E7EFDB48D6}"/>
              </a:ext>
            </a:extLst>
          </p:cNvPr>
          <p:cNvSpPr/>
          <p:nvPr/>
        </p:nvSpPr>
        <p:spPr>
          <a:xfrm>
            <a:off x="564293" y="1169441"/>
            <a:ext cx="7941004" cy="22828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339772A-B276-A792-A40D-7F3865429F0E}"/>
              </a:ext>
            </a:extLst>
          </p:cNvPr>
          <p:cNvGrpSpPr/>
          <p:nvPr/>
        </p:nvGrpSpPr>
        <p:grpSpPr>
          <a:xfrm>
            <a:off x="1296120" y="3192058"/>
            <a:ext cx="6575863" cy="1098281"/>
            <a:chOff x="1311526" y="3249208"/>
            <a:chExt cx="6748089" cy="1098281"/>
          </a:xfrm>
        </p:grpSpPr>
        <p:sp>
          <p:nvSpPr>
            <p:cNvPr id="32" name="Line 136">
              <a:extLst>
                <a:ext uri="{FF2B5EF4-FFF2-40B4-BE49-F238E27FC236}">
                  <a16:creationId xmlns:a16="http://schemas.microsoft.com/office/drawing/2014/main" id="{E7925836-C457-9EBF-9100-087FD9F853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1526" y="3855140"/>
              <a:ext cx="0" cy="492349"/>
            </a:xfrm>
            <a:prstGeom prst="line">
              <a:avLst/>
            </a:prstGeom>
            <a:noFill/>
            <a:ln w="31750">
              <a:solidFill>
                <a:schemeClr val="bg1">
                  <a:lumMod val="50000"/>
                </a:schemeClr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20DC840-6CB1-6245-6262-BB6F4E40EDF1}"/>
                </a:ext>
              </a:extLst>
            </p:cNvPr>
            <p:cNvGrpSpPr/>
            <p:nvPr/>
          </p:nvGrpSpPr>
          <p:grpSpPr>
            <a:xfrm>
              <a:off x="1311526" y="3249208"/>
              <a:ext cx="6748089" cy="1057696"/>
              <a:chOff x="1311526" y="3249208"/>
              <a:chExt cx="6748089" cy="1057696"/>
            </a:xfrm>
          </p:grpSpPr>
          <p:sp>
            <p:nvSpPr>
              <p:cNvPr id="34" name="Freeform 8">
                <a:extLst>
                  <a:ext uri="{FF2B5EF4-FFF2-40B4-BE49-F238E27FC236}">
                    <a16:creationId xmlns:a16="http://schemas.microsoft.com/office/drawing/2014/main" id="{8ADDF4D4-69D5-77CD-198C-EC660277D4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1526" y="3249208"/>
                <a:ext cx="6748089" cy="1057696"/>
              </a:xfrm>
              <a:custGeom>
                <a:avLst/>
                <a:gdLst>
                  <a:gd name="T0" fmla="*/ 0 w 4028"/>
                  <a:gd name="T1" fmla="*/ 200225102 h 404"/>
                  <a:gd name="T2" fmla="*/ 0 w 4028"/>
                  <a:gd name="T3" fmla="*/ 114980753 h 404"/>
                  <a:gd name="T4" fmla="*/ 16520261 w 4028"/>
                  <a:gd name="T5" fmla="*/ 114980753 h 404"/>
                  <a:gd name="T6" fmla="*/ 16520261 w 4028"/>
                  <a:gd name="T7" fmla="*/ 0 h 40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28" h="404">
                    <a:moveTo>
                      <a:pt x="0" y="404"/>
                    </a:moveTo>
                    <a:lnTo>
                      <a:pt x="0" y="232"/>
                    </a:lnTo>
                    <a:lnTo>
                      <a:pt x="4028" y="232"/>
                    </a:lnTo>
                    <a:lnTo>
                      <a:pt x="4028" y="0"/>
                    </a:lnTo>
                  </a:path>
                </a:pathLst>
              </a:custGeom>
              <a:noFill/>
              <a:ln w="31750">
                <a:solidFill>
                  <a:schemeClr val="bg1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5" name="Rectangle 137">
                <a:extLst>
                  <a:ext uri="{FF2B5EF4-FFF2-40B4-BE49-F238E27FC236}">
                    <a16:creationId xmlns:a16="http://schemas.microsoft.com/office/drawing/2014/main" id="{24E20405-183E-77D9-512F-58105915CC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0382" y="3718131"/>
                <a:ext cx="1616036" cy="2462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marL="127000"/>
                <a:r>
                  <a:rPr lang="en-US" sz="1600" dirty="0">
                    <a:solidFill>
                      <a:srgbClr val="000000"/>
                    </a:solidFill>
                  </a:rPr>
                  <a:t>assembler</a:t>
                </a:r>
                <a:endParaRPr lang="en-US" sz="1600" dirty="0"/>
              </a:p>
            </p:txBody>
          </p:sp>
        </p:grpSp>
      </p:grpSp>
      <p:sp>
        <p:nvSpPr>
          <p:cNvPr id="39" name="Line 128">
            <a:extLst>
              <a:ext uri="{FF2B5EF4-FFF2-40B4-BE49-F238E27FC236}">
                <a16:creationId xmlns:a16="http://schemas.microsoft.com/office/drawing/2014/main" id="{144126AA-AEE8-970C-F675-64A3EDAD3D27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9969" y="2562204"/>
            <a:ext cx="1123660" cy="441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51" name="Rectangle 125">
            <a:extLst>
              <a:ext uri="{FF2B5EF4-FFF2-40B4-BE49-F238E27FC236}">
                <a16:creationId xmlns:a16="http://schemas.microsoft.com/office/drawing/2014/main" id="{7FE1F0CE-1D0E-B1CC-EFE3-10403C91FB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1368" y="1933022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a</a:t>
            </a:r>
          </a:p>
        </p:txBody>
      </p:sp>
      <p:sp>
        <p:nvSpPr>
          <p:cNvPr id="52" name="Line 126">
            <a:extLst>
              <a:ext uri="{FF2B5EF4-FFF2-40B4-BE49-F238E27FC236}">
                <a16:creationId xmlns:a16="http://schemas.microsoft.com/office/drawing/2014/main" id="{0551F0CF-D359-84D3-F4DC-7D3C9972741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41575" y="2183088"/>
            <a:ext cx="1108888" cy="1947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55" name="Rectangle 102">
            <a:extLst>
              <a:ext uri="{FF2B5EF4-FFF2-40B4-BE49-F238E27FC236}">
                <a16:creationId xmlns:a16="http://schemas.microsoft.com/office/drawing/2014/main" id="{DCC9E5B0-46A3-AFF3-D02C-2A95D0CA7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4783" y="1555163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 a</a:t>
            </a:r>
          </a:p>
        </p:txBody>
      </p:sp>
      <p:sp>
        <p:nvSpPr>
          <p:cNvPr id="57" name="Text Box 111">
            <a:extLst>
              <a:ext uri="{FF2B5EF4-FFF2-40B4-BE49-F238E27FC236}">
                <a16:creationId xmlns:a16="http://schemas.microsoft.com/office/drawing/2014/main" id="{6A0FCAA4-86E9-5D6A-ABDC-4E2C02D46D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743" y="1641232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58" name="Line 124">
            <a:extLst>
              <a:ext uri="{FF2B5EF4-FFF2-40B4-BE49-F238E27FC236}">
                <a16:creationId xmlns:a16="http://schemas.microsoft.com/office/drawing/2014/main" id="{FFE227F5-B8CC-80D0-1BB2-316D35CADE8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52219" y="1801423"/>
            <a:ext cx="1003985" cy="3985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116" name="Text Box 111">
            <a:extLst>
              <a:ext uri="{FF2B5EF4-FFF2-40B4-BE49-F238E27FC236}">
                <a16:creationId xmlns:a16="http://schemas.microsoft.com/office/drawing/2014/main" id="{D4332410-A4F7-08A7-2A87-7B5E09791F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5133" y="1993051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118" name="Text Box 110">
            <a:extLst>
              <a:ext uri="{FF2B5EF4-FFF2-40B4-BE49-F238E27FC236}">
                <a16:creationId xmlns:a16="http://schemas.microsoft.com/office/drawing/2014/main" id="{FEB9CD94-4AFD-41D2-71AF-5C468CEEEB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5133" y="2328457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VM code</a:t>
            </a:r>
          </a:p>
        </p:txBody>
      </p:sp>
      <p:sp>
        <p:nvSpPr>
          <p:cNvPr id="119" name="Text Box 111">
            <a:extLst>
              <a:ext uri="{FF2B5EF4-FFF2-40B4-BE49-F238E27FC236}">
                <a16:creationId xmlns:a16="http://schemas.microsoft.com/office/drawing/2014/main" id="{51D47A7C-19AC-41B4-48B6-07B9B0EF8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940" y="2373297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120" name="Text Box 110">
            <a:extLst>
              <a:ext uri="{FF2B5EF4-FFF2-40B4-BE49-F238E27FC236}">
                <a16:creationId xmlns:a16="http://schemas.microsoft.com/office/drawing/2014/main" id="{5DE6A4EB-9F3F-8EC6-1055-C5A45A238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940" y="2708703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machine language</a:t>
            </a:r>
          </a:p>
        </p:txBody>
      </p:sp>
      <p:sp>
        <p:nvSpPr>
          <p:cNvPr id="121" name="Text Box 111">
            <a:extLst>
              <a:ext uri="{FF2B5EF4-FFF2-40B4-BE49-F238E27FC236}">
                <a16:creationId xmlns:a16="http://schemas.microsoft.com/office/drawing/2014/main" id="{24F74420-D6B6-3405-C780-D5597CAF6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883" y="4386033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122" name="Text Box 110">
            <a:extLst>
              <a:ext uri="{FF2B5EF4-FFF2-40B4-BE49-F238E27FC236}">
                <a16:creationId xmlns:a16="http://schemas.microsoft.com/office/drawing/2014/main" id="{03C8CE38-29CA-B1A3-5B00-59538FC147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883" y="4721439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CPU,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000000"/>
                </a:solidFill>
              </a:rPr>
              <a:t>Computer</a:t>
            </a:r>
          </a:p>
        </p:txBody>
      </p:sp>
      <p:sp>
        <p:nvSpPr>
          <p:cNvPr id="123" name="Text Box 111">
            <a:extLst>
              <a:ext uri="{FF2B5EF4-FFF2-40B4-BE49-F238E27FC236}">
                <a16:creationId xmlns:a16="http://schemas.microsoft.com/office/drawing/2014/main" id="{14BE9277-6F90-035F-3CCB-A116EBB48E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595" y="4809885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124" name="Text Box 110">
            <a:extLst>
              <a:ext uri="{FF2B5EF4-FFF2-40B4-BE49-F238E27FC236}">
                <a16:creationId xmlns:a16="http://schemas.microsoft.com/office/drawing/2014/main" id="{DF98D28D-82B9-EED4-82BE-DA38DB6C9F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595" y="5145291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ALU, RAM</a:t>
            </a:r>
          </a:p>
        </p:txBody>
      </p:sp>
      <p:sp>
        <p:nvSpPr>
          <p:cNvPr id="125" name="Text Box 111">
            <a:extLst>
              <a:ext uri="{FF2B5EF4-FFF2-40B4-BE49-F238E27FC236}">
                <a16:creationId xmlns:a16="http://schemas.microsoft.com/office/drawing/2014/main" id="{293D87F7-9F92-5693-38A7-942A5EFB0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914" y="5159574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126" name="Text Box 110">
            <a:extLst>
              <a:ext uri="{FF2B5EF4-FFF2-40B4-BE49-F238E27FC236}">
                <a16:creationId xmlns:a16="http://schemas.microsoft.com/office/drawing/2014/main" id="{EFC3CD60-49AE-9C50-3294-86E247D375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914" y="5494980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elementary logic gates</a:t>
            </a:r>
          </a:p>
        </p:txBody>
      </p:sp>
      <p:sp>
        <p:nvSpPr>
          <p:cNvPr id="127" name="Rectangle 65">
            <a:extLst>
              <a:ext uri="{FF2B5EF4-FFF2-40B4-BE49-F238E27FC236}">
                <a16:creationId xmlns:a16="http://schemas.microsoft.com/office/drawing/2014/main" id="{BA315341-8D13-6044-2C4F-4962610BFA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129" y="1351185"/>
            <a:ext cx="191238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hierarchy</a:t>
            </a:r>
          </a:p>
        </p:txBody>
      </p:sp>
      <p:sp>
        <p:nvSpPr>
          <p:cNvPr id="5" name="Rectangle 102">
            <a:extLst>
              <a:ext uri="{FF2B5EF4-FFF2-40B4-BE49-F238E27FC236}">
                <a16:creationId xmlns:a16="http://schemas.microsoft.com/office/drawing/2014/main" id="{72670298-9BAF-C666-8A81-743491DC8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7605" y="1864477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</a:p>
        </p:txBody>
      </p:sp>
      <p:sp>
        <p:nvSpPr>
          <p:cNvPr id="6" name="Rectangle 125">
            <a:extLst>
              <a:ext uri="{FF2B5EF4-FFF2-40B4-BE49-F238E27FC236}">
                <a16:creationId xmlns:a16="http://schemas.microsoft.com/office/drawing/2014/main" id="{6AE67C63-8DA8-613E-040C-DD95412D7B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8959" y="2241738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compiler</a:t>
            </a:r>
          </a:p>
        </p:txBody>
      </p:sp>
      <p:sp>
        <p:nvSpPr>
          <p:cNvPr id="7" name="Rectangle 127">
            <a:extLst>
              <a:ext uri="{FF2B5EF4-FFF2-40B4-BE49-F238E27FC236}">
                <a16:creationId xmlns:a16="http://schemas.microsoft.com/office/drawing/2014/main" id="{99A7510C-D5E8-1D3F-EF5D-965061A069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8174" y="2662556"/>
            <a:ext cx="832464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VM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125">
            <a:extLst>
              <a:ext uri="{FF2B5EF4-FFF2-40B4-BE49-F238E27FC236}">
                <a16:creationId xmlns:a16="http://schemas.microsoft.com/office/drawing/2014/main" id="{014220FD-81EC-55EE-96C7-FD5AED3B35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4063" y="2310867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a</a:t>
            </a:r>
          </a:p>
        </p:txBody>
      </p:sp>
      <p:sp>
        <p:nvSpPr>
          <p:cNvPr id="14" name="Rectangle 125">
            <a:extLst>
              <a:ext uri="{FF2B5EF4-FFF2-40B4-BE49-F238E27FC236}">
                <a16:creationId xmlns:a16="http://schemas.microsoft.com/office/drawing/2014/main" id="{145A600E-C5F9-CF85-9338-43D3C3608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864" y="4736547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a</a:t>
            </a:r>
          </a:p>
        </p:txBody>
      </p:sp>
      <p:sp>
        <p:nvSpPr>
          <p:cNvPr id="15" name="Rectangle 125">
            <a:extLst>
              <a:ext uri="{FF2B5EF4-FFF2-40B4-BE49-F238E27FC236}">
                <a16:creationId xmlns:a16="http://schemas.microsoft.com/office/drawing/2014/main" id="{28D7BD50-2321-E054-2D09-C922E40040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0455" y="5045263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</a:p>
        </p:txBody>
      </p:sp>
      <p:sp>
        <p:nvSpPr>
          <p:cNvPr id="16" name="Rectangle 125">
            <a:extLst>
              <a:ext uri="{FF2B5EF4-FFF2-40B4-BE49-F238E27FC236}">
                <a16:creationId xmlns:a16="http://schemas.microsoft.com/office/drawing/2014/main" id="{E341F82E-FDD7-3730-275D-8C4B72714D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2784" y="5127633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</a:t>
            </a:r>
          </a:p>
        </p:txBody>
      </p:sp>
      <p:sp>
        <p:nvSpPr>
          <p:cNvPr id="17" name="Rectangle 125">
            <a:extLst>
              <a:ext uri="{FF2B5EF4-FFF2-40B4-BE49-F238E27FC236}">
                <a16:creationId xmlns:a16="http://schemas.microsoft.com/office/drawing/2014/main" id="{154E54EF-C824-CEF2-B980-AB5CD92258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0375" y="5436349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chips</a:t>
            </a:r>
          </a:p>
        </p:txBody>
      </p:sp>
      <p:sp>
        <p:nvSpPr>
          <p:cNvPr id="18" name="Rectangle 125">
            <a:extLst>
              <a:ext uri="{FF2B5EF4-FFF2-40B4-BE49-F238E27FC236}">
                <a16:creationId xmlns:a16="http://schemas.microsoft.com/office/drawing/2014/main" id="{E07A4A61-4B20-D54A-6999-E93A886B92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5585" y="5456272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</a:t>
            </a:r>
          </a:p>
        </p:txBody>
      </p:sp>
      <p:sp>
        <p:nvSpPr>
          <p:cNvPr id="19" name="Rectangle 125">
            <a:extLst>
              <a:ext uri="{FF2B5EF4-FFF2-40B4-BE49-F238E27FC236}">
                <a16:creationId xmlns:a16="http://schemas.microsoft.com/office/drawing/2014/main" id="{BEE5A290-4078-D697-62C4-84F68EC26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3176" y="5764988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068D15D-8FF0-B506-78DD-39A7F04ADD50}"/>
              </a:ext>
            </a:extLst>
          </p:cNvPr>
          <p:cNvSpPr/>
          <p:nvPr/>
        </p:nvSpPr>
        <p:spPr>
          <a:xfrm>
            <a:off x="4077197" y="1629872"/>
            <a:ext cx="341067" cy="255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p10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41B507B-D315-15F3-19EC-D3DD01C1AD19}"/>
              </a:ext>
            </a:extLst>
          </p:cNvPr>
          <p:cNvSpPr/>
          <p:nvPr/>
        </p:nvSpPr>
        <p:spPr>
          <a:xfrm>
            <a:off x="4878430" y="3667832"/>
            <a:ext cx="372714" cy="255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p6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FFD767B-6513-238C-E3A4-CFEEED280F8F}"/>
              </a:ext>
            </a:extLst>
          </p:cNvPr>
          <p:cNvSpPr/>
          <p:nvPr/>
        </p:nvSpPr>
        <p:spPr>
          <a:xfrm>
            <a:off x="4502681" y="1642769"/>
            <a:ext cx="341067" cy="255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p11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4D59EC8-E933-E887-4A0F-1B36C3C3EF08}"/>
              </a:ext>
            </a:extLst>
          </p:cNvPr>
          <p:cNvSpPr/>
          <p:nvPr/>
        </p:nvSpPr>
        <p:spPr>
          <a:xfrm>
            <a:off x="3064703" y="2844286"/>
            <a:ext cx="341067" cy="255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p12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789570C-869F-234B-7FF4-E16F3DC3DF0A}"/>
              </a:ext>
            </a:extLst>
          </p:cNvPr>
          <p:cNvSpPr/>
          <p:nvPr/>
        </p:nvSpPr>
        <p:spPr>
          <a:xfrm>
            <a:off x="2167363" y="1288329"/>
            <a:ext cx="341067" cy="255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p9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CB4087A-C8C9-3849-8BE0-D71919452D31}"/>
              </a:ext>
            </a:extLst>
          </p:cNvPr>
          <p:cNvSpPr/>
          <p:nvPr/>
        </p:nvSpPr>
        <p:spPr>
          <a:xfrm>
            <a:off x="6293565" y="1990217"/>
            <a:ext cx="341067" cy="255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p6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9F0937B-AB05-8A86-50B2-E9C1507C5839}"/>
              </a:ext>
            </a:extLst>
          </p:cNvPr>
          <p:cNvSpPr/>
          <p:nvPr/>
        </p:nvSpPr>
        <p:spPr>
          <a:xfrm>
            <a:off x="6714721" y="1990217"/>
            <a:ext cx="341067" cy="255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p7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558BD55-1834-14BE-25D8-963677764B34}"/>
              </a:ext>
            </a:extLst>
          </p:cNvPr>
          <p:cNvSpPr/>
          <p:nvPr/>
        </p:nvSpPr>
        <p:spPr>
          <a:xfrm>
            <a:off x="4103701" y="4772586"/>
            <a:ext cx="341067" cy="255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8285CF4-F72E-8556-8E9A-47952CE08B06}"/>
              </a:ext>
            </a:extLst>
          </p:cNvPr>
          <p:cNvSpPr/>
          <p:nvPr/>
        </p:nvSpPr>
        <p:spPr>
          <a:xfrm>
            <a:off x="4529185" y="4785483"/>
            <a:ext cx="341067" cy="255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p3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A154173-FC56-6D6F-1E74-3D86CBEF06E9}"/>
              </a:ext>
            </a:extLst>
          </p:cNvPr>
          <p:cNvSpPr/>
          <p:nvPr/>
        </p:nvSpPr>
        <p:spPr>
          <a:xfrm>
            <a:off x="6467186" y="5123998"/>
            <a:ext cx="341067" cy="255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B4448F7-4303-54F3-E29F-82CA1C865280}"/>
              </a:ext>
            </a:extLst>
          </p:cNvPr>
          <p:cNvSpPr/>
          <p:nvPr/>
        </p:nvSpPr>
        <p:spPr>
          <a:xfrm>
            <a:off x="2397228" y="4407658"/>
            <a:ext cx="341067" cy="255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A29A37-F3B6-CB29-DF8B-D9EBD8BCE9F4}"/>
              </a:ext>
            </a:extLst>
          </p:cNvPr>
          <p:cNvGrpSpPr/>
          <p:nvPr/>
        </p:nvGrpSpPr>
        <p:grpSpPr>
          <a:xfrm>
            <a:off x="2712313" y="2107718"/>
            <a:ext cx="1060456" cy="607162"/>
            <a:chOff x="2607287" y="2101540"/>
            <a:chExt cx="1060456" cy="607162"/>
          </a:xfrm>
        </p:grpSpPr>
        <p:sp>
          <p:nvSpPr>
            <p:cNvPr id="10" name="Text Box 111">
              <a:extLst>
                <a:ext uri="{FF2B5EF4-FFF2-40B4-BE49-F238E27FC236}">
                  <a16:creationId xmlns:a16="http://schemas.microsoft.com/office/drawing/2014/main" id="{F6187A67-9908-0B75-9754-602949C22C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7287" y="2101540"/>
              <a:ext cx="1060055" cy="161639"/>
            </a:xfrm>
            <a:prstGeom prst="rect">
              <a:avLst/>
            </a:prstGeom>
            <a:solidFill>
              <a:srgbClr val="FFD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" name="Text Box 110">
              <a:extLst>
                <a:ext uri="{FF2B5EF4-FFF2-40B4-BE49-F238E27FC236}">
                  <a16:creationId xmlns:a16="http://schemas.microsoft.com/office/drawing/2014/main" id="{71421E5A-CC98-34BA-D511-B711A55985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7688" y="2259127"/>
              <a:ext cx="1060055" cy="44957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rIns="0" bIns="46800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2" name="Rectangle 127">
              <a:extLst>
                <a:ext uri="{FF2B5EF4-FFF2-40B4-BE49-F238E27FC236}">
                  <a16:creationId xmlns:a16="http://schemas.microsoft.com/office/drawing/2014/main" id="{5CF4AA1D-B2AC-A433-63ED-E22DF9173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2865" y="2477890"/>
              <a:ext cx="410416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0" name="Text Box 110">
            <a:extLst>
              <a:ext uri="{FF2B5EF4-FFF2-40B4-BE49-F238E27FC236}">
                <a16:creationId xmlns:a16="http://schemas.microsoft.com/office/drawing/2014/main" id="{B3813B70-C8B2-6B6C-9A81-3354803BA3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743" y="1976638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dirty="0">
                <a:solidFill>
                  <a:srgbClr val="000000"/>
                </a:solidFill>
              </a:rPr>
              <a:t>high-level</a:t>
            </a:r>
            <a:br>
              <a:rPr lang="en-US" sz="1100" dirty="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language</a:t>
            </a:r>
          </a:p>
        </p:txBody>
      </p:sp>
      <p:sp>
        <p:nvSpPr>
          <p:cNvPr id="3" name="Freeform 98">
            <a:extLst>
              <a:ext uri="{FF2B5EF4-FFF2-40B4-BE49-F238E27FC236}">
                <a16:creationId xmlns:a16="http://schemas.microsoft.com/office/drawing/2014/main" id="{B481EA3A-605F-07CE-EFC1-DE1A6D535DA9}"/>
              </a:ext>
            </a:extLst>
          </p:cNvPr>
          <p:cNvSpPr>
            <a:spLocks/>
          </p:cNvSpPr>
          <p:nvPr/>
        </p:nvSpPr>
        <p:spPr bwMode="auto">
          <a:xfrm>
            <a:off x="768259" y="1375166"/>
            <a:ext cx="1031791" cy="771296"/>
          </a:xfrm>
          <a:custGeom>
            <a:avLst/>
            <a:gdLst>
              <a:gd name="T0" fmla="*/ 106363 w 748"/>
              <a:gd name="T1" fmla="*/ 304800 h 445"/>
              <a:gd name="T2" fmla="*/ 7938 w 748"/>
              <a:gd name="T3" fmla="*/ 333375 h 445"/>
              <a:gd name="T4" fmla="*/ 122238 w 748"/>
              <a:gd name="T5" fmla="*/ 373062 h 445"/>
              <a:gd name="T6" fmla="*/ 28575 w 748"/>
              <a:gd name="T7" fmla="*/ 458787 h 445"/>
              <a:gd name="T8" fmla="*/ 153988 w 748"/>
              <a:gd name="T9" fmla="*/ 498475 h 445"/>
              <a:gd name="T10" fmla="*/ 84138 w 748"/>
              <a:gd name="T11" fmla="*/ 581025 h 445"/>
              <a:gd name="T12" fmla="*/ 241300 w 748"/>
              <a:gd name="T13" fmla="*/ 596900 h 445"/>
              <a:gd name="T14" fmla="*/ 265113 w 748"/>
              <a:gd name="T15" fmla="*/ 693737 h 445"/>
              <a:gd name="T16" fmla="*/ 400050 w 748"/>
              <a:gd name="T17" fmla="*/ 657225 h 445"/>
              <a:gd name="T18" fmla="*/ 501650 w 748"/>
              <a:gd name="T19" fmla="*/ 706437 h 445"/>
              <a:gd name="T20" fmla="*/ 576263 w 748"/>
              <a:gd name="T21" fmla="*/ 658812 h 445"/>
              <a:gd name="T22" fmla="*/ 655638 w 748"/>
              <a:gd name="T23" fmla="*/ 706437 h 445"/>
              <a:gd name="T24" fmla="*/ 727075 w 748"/>
              <a:gd name="T25" fmla="*/ 649287 h 445"/>
              <a:gd name="T26" fmla="*/ 830263 w 748"/>
              <a:gd name="T27" fmla="*/ 688975 h 445"/>
              <a:gd name="T28" fmla="*/ 923925 w 748"/>
              <a:gd name="T29" fmla="*/ 612775 h 445"/>
              <a:gd name="T30" fmla="*/ 1093788 w 748"/>
              <a:gd name="T31" fmla="*/ 636587 h 445"/>
              <a:gd name="T32" fmla="*/ 1050925 w 748"/>
              <a:gd name="T33" fmla="*/ 547687 h 445"/>
              <a:gd name="T34" fmla="*/ 1166813 w 748"/>
              <a:gd name="T35" fmla="*/ 536575 h 445"/>
              <a:gd name="T36" fmla="*/ 1087438 w 748"/>
              <a:gd name="T37" fmla="*/ 434975 h 445"/>
              <a:gd name="T38" fmla="*/ 1187450 w 748"/>
              <a:gd name="T39" fmla="*/ 381000 h 445"/>
              <a:gd name="T40" fmla="*/ 1058863 w 748"/>
              <a:gd name="T41" fmla="*/ 317500 h 445"/>
              <a:gd name="T42" fmla="*/ 1130300 w 748"/>
              <a:gd name="T43" fmla="*/ 228600 h 445"/>
              <a:gd name="T44" fmla="*/ 995363 w 748"/>
              <a:gd name="T45" fmla="*/ 223837 h 445"/>
              <a:gd name="T46" fmla="*/ 1050925 w 748"/>
              <a:gd name="T47" fmla="*/ 122237 h 445"/>
              <a:gd name="T48" fmla="*/ 882650 w 748"/>
              <a:gd name="T49" fmla="*/ 134937 h 445"/>
              <a:gd name="T50" fmla="*/ 871538 w 748"/>
              <a:gd name="T51" fmla="*/ 30162 h 445"/>
              <a:gd name="T52" fmla="*/ 700088 w 748"/>
              <a:gd name="T53" fmla="*/ 77787 h 445"/>
              <a:gd name="T54" fmla="*/ 638175 w 748"/>
              <a:gd name="T55" fmla="*/ 0 h 445"/>
              <a:gd name="T56" fmla="*/ 528638 w 748"/>
              <a:gd name="T57" fmla="*/ 69850 h 445"/>
              <a:gd name="T58" fmla="*/ 423863 w 748"/>
              <a:gd name="T59" fmla="*/ 0 h 445"/>
              <a:gd name="T60" fmla="*/ 358775 w 748"/>
              <a:gd name="T61" fmla="*/ 106362 h 445"/>
              <a:gd name="T62" fmla="*/ 241300 w 748"/>
              <a:gd name="T63" fmla="*/ 49212 h 445"/>
              <a:gd name="T64" fmla="*/ 246063 w 748"/>
              <a:gd name="T65" fmla="*/ 142875 h 445"/>
              <a:gd name="T66" fmla="*/ 98425 w 748"/>
              <a:gd name="T67" fmla="*/ 114300 h 445"/>
              <a:gd name="T68" fmla="*/ 134938 w 748"/>
              <a:gd name="T69" fmla="*/ 211137 h 445"/>
              <a:gd name="T70" fmla="*/ 0 w 748"/>
              <a:gd name="T71" fmla="*/ 204787 h 445"/>
              <a:gd name="T72" fmla="*/ 106363 w 748"/>
              <a:gd name="T73" fmla="*/ 304800 h 445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748" h="445">
                <a:moveTo>
                  <a:pt x="67" y="192"/>
                </a:moveTo>
                <a:lnTo>
                  <a:pt x="5" y="210"/>
                </a:lnTo>
                <a:lnTo>
                  <a:pt x="77" y="235"/>
                </a:lnTo>
                <a:lnTo>
                  <a:pt x="18" y="289"/>
                </a:lnTo>
                <a:lnTo>
                  <a:pt x="97" y="314"/>
                </a:lnTo>
                <a:lnTo>
                  <a:pt x="53" y="366"/>
                </a:lnTo>
                <a:lnTo>
                  <a:pt x="152" y="376"/>
                </a:lnTo>
                <a:lnTo>
                  <a:pt x="167" y="437"/>
                </a:lnTo>
                <a:lnTo>
                  <a:pt x="252" y="414"/>
                </a:lnTo>
                <a:lnTo>
                  <a:pt x="316" y="445"/>
                </a:lnTo>
                <a:lnTo>
                  <a:pt x="363" y="415"/>
                </a:lnTo>
                <a:lnTo>
                  <a:pt x="413" y="445"/>
                </a:lnTo>
                <a:lnTo>
                  <a:pt x="458" y="409"/>
                </a:lnTo>
                <a:lnTo>
                  <a:pt x="523" y="434"/>
                </a:lnTo>
                <a:lnTo>
                  <a:pt x="582" y="386"/>
                </a:lnTo>
                <a:lnTo>
                  <a:pt x="689" y="401"/>
                </a:lnTo>
                <a:lnTo>
                  <a:pt x="662" y="345"/>
                </a:lnTo>
                <a:lnTo>
                  <a:pt x="735" y="338"/>
                </a:lnTo>
                <a:lnTo>
                  <a:pt x="685" y="274"/>
                </a:lnTo>
                <a:lnTo>
                  <a:pt x="748" y="240"/>
                </a:lnTo>
                <a:lnTo>
                  <a:pt x="667" y="200"/>
                </a:lnTo>
                <a:lnTo>
                  <a:pt x="712" y="144"/>
                </a:lnTo>
                <a:lnTo>
                  <a:pt x="627" y="141"/>
                </a:lnTo>
                <a:lnTo>
                  <a:pt x="662" y="77"/>
                </a:lnTo>
                <a:lnTo>
                  <a:pt x="556" y="85"/>
                </a:lnTo>
                <a:lnTo>
                  <a:pt x="549" y="19"/>
                </a:lnTo>
                <a:lnTo>
                  <a:pt x="441" y="49"/>
                </a:lnTo>
                <a:lnTo>
                  <a:pt x="402" y="0"/>
                </a:lnTo>
                <a:lnTo>
                  <a:pt x="333" y="44"/>
                </a:lnTo>
                <a:lnTo>
                  <a:pt x="267" y="0"/>
                </a:lnTo>
                <a:lnTo>
                  <a:pt x="226" y="67"/>
                </a:lnTo>
                <a:lnTo>
                  <a:pt x="152" y="31"/>
                </a:lnTo>
                <a:lnTo>
                  <a:pt x="155" y="90"/>
                </a:lnTo>
                <a:lnTo>
                  <a:pt x="62" y="72"/>
                </a:lnTo>
                <a:lnTo>
                  <a:pt x="85" y="133"/>
                </a:lnTo>
                <a:lnTo>
                  <a:pt x="0" y="129"/>
                </a:lnTo>
                <a:lnTo>
                  <a:pt x="67" y="192"/>
                </a:lnTo>
                <a:close/>
              </a:path>
            </a:pathLst>
          </a:custGeom>
          <a:solidFill>
            <a:srgbClr val="FFFF00"/>
          </a:solidFill>
          <a:ln w="317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sz="1600" dirty="0"/>
          </a:p>
        </p:txBody>
      </p:sp>
      <p:sp>
        <p:nvSpPr>
          <p:cNvPr id="13" name="Rectangle 99">
            <a:extLst>
              <a:ext uri="{FF2B5EF4-FFF2-40B4-BE49-F238E27FC236}">
                <a16:creationId xmlns:a16="http://schemas.microsoft.com/office/drawing/2014/main" id="{5335BDFC-214E-8C8B-1B52-A48CB7FD2D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326" y="1573170"/>
            <a:ext cx="59138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abstract</a:t>
            </a:r>
            <a:endParaRPr lang="en-US" sz="1400" dirty="0"/>
          </a:p>
        </p:txBody>
      </p:sp>
      <p:sp>
        <p:nvSpPr>
          <p:cNvPr id="37" name="Rectangle 100">
            <a:extLst>
              <a:ext uri="{FF2B5EF4-FFF2-40B4-BE49-F238E27FC236}">
                <a16:creationId xmlns:a16="http://schemas.microsoft.com/office/drawing/2014/main" id="{00BBC614-A329-AE61-E1A2-DE5BA8BA7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033" y="1763456"/>
            <a:ext cx="58342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concept</a:t>
            </a:r>
            <a:endParaRPr lang="en-US" sz="1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D3C0D1F-7653-567A-3A76-6E3787A1A4AB}"/>
              </a:ext>
            </a:extLst>
          </p:cNvPr>
          <p:cNvSpPr/>
          <p:nvPr/>
        </p:nvSpPr>
        <p:spPr>
          <a:xfrm>
            <a:off x="1972771" y="4412744"/>
            <a:ext cx="341067" cy="255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he-IL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Rectangle 3">
            <a:extLst>
              <a:ext uri="{FF2B5EF4-FFF2-40B4-BE49-F238E27FC236}">
                <a16:creationId xmlns:a16="http://schemas.microsoft.com/office/drawing/2014/main" id="{66A2B762-DD3B-4BA3-B60D-C6BE38254D69}"/>
              </a:ext>
            </a:extLst>
          </p:cNvPr>
          <p:cNvSpPr txBox="1">
            <a:spLocks noChangeArrowheads="1"/>
          </p:cNvSpPr>
          <p:nvPr/>
        </p:nvSpPr>
        <p:spPr>
          <a:xfrm>
            <a:off x="8889337" y="1595849"/>
            <a:ext cx="2826139" cy="163009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80000"/>
              </a:spcBef>
              <a:buNone/>
            </a:pPr>
            <a:r>
              <a:rPr lang="en-US" altLang="en-US" sz="2000" u="sng" dirty="0">
                <a:ea typeface="Times New Roman" panose="02020603050405020304" pitchFamily="18" charset="0"/>
                <a:cs typeface="Times New Roman" panose="02020603050405020304" pitchFamily="18" charset="0"/>
              </a:rPr>
              <a:t>Part II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en-US" sz="1800" dirty="0">
                <a:ea typeface="Times New Roman" panose="02020603050405020304" pitchFamily="18" charset="0"/>
                <a:cs typeface="Times New Roman" panose="02020603050405020304" pitchFamily="18" charset="0"/>
              </a:rPr>
              <a:t>Building a software hierarchy, capable of compiling programs written in a high-level language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endParaRPr lang="en-US" altLang="en-US" sz="18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 3">
            <a:extLst>
              <a:ext uri="{FF2B5EF4-FFF2-40B4-BE49-F238E27FC236}">
                <a16:creationId xmlns:a16="http://schemas.microsoft.com/office/drawing/2014/main" id="{5EEC435E-314D-4007-2321-6B9A35E24277}"/>
              </a:ext>
            </a:extLst>
          </p:cNvPr>
          <p:cNvSpPr txBox="1">
            <a:spLocks noChangeArrowheads="1"/>
          </p:cNvSpPr>
          <p:nvPr/>
        </p:nvSpPr>
        <p:spPr>
          <a:xfrm>
            <a:off x="8862857" y="3667832"/>
            <a:ext cx="2826139" cy="28076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80000"/>
              </a:spcBef>
              <a:buNone/>
            </a:pPr>
            <a:r>
              <a:rPr lang="en-US" altLang="en-US" sz="2000" u="sng" dirty="0">
                <a:ea typeface="Times New Roman" panose="02020603050405020304" pitchFamily="18" charset="0"/>
                <a:cs typeface="Times New Roman" panose="02020603050405020304" pitchFamily="18" charset="0"/>
              </a:rPr>
              <a:t>Part I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altLang="en-US" sz="1800" dirty="0">
                <a:ea typeface="Times New Roman" panose="02020603050405020304" pitchFamily="18" charset="0"/>
                <a:cs typeface="Times New Roman" panose="02020603050405020304" pitchFamily="18" charset="0"/>
              </a:rPr>
              <a:t>Building a general-purpose computer, capable of executing programs in machine language.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1800" dirty="0">
                <a:ea typeface="Times New Roman" panose="02020603050405020304" pitchFamily="18" charset="0"/>
                <a:cs typeface="Times New Roman" panose="02020603050405020304" pitchFamily="18" charset="0"/>
              </a:rPr>
              <a:t> = project,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altLang="en-US" sz="1800" dirty="0">
                <a:ea typeface="Times New Roman" panose="02020603050405020304" pitchFamily="18" charset="0"/>
                <a:cs typeface="Times New Roman" panose="02020603050405020304" pitchFamily="18" charset="0"/>
              </a:rPr>
              <a:t>      lecture,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altLang="en-US" sz="1800" dirty="0">
                <a:ea typeface="Times New Roman" panose="02020603050405020304" pitchFamily="18" charset="0"/>
                <a:cs typeface="Times New Roman" panose="02020603050405020304" pitchFamily="18" charset="0"/>
              </a:rPr>
              <a:t>      book chapter</a:t>
            </a:r>
          </a:p>
        </p:txBody>
      </p:sp>
    </p:spTree>
    <p:extLst>
      <p:ext uri="{BB962C8B-B14F-4D97-AF65-F5344CB8AC3E}">
        <p14:creationId xmlns:p14="http://schemas.microsoft.com/office/powerpoint/2010/main" val="33985950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EBDA2-86CF-8251-D974-8FDB4A99C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540B9-EB7E-C084-11A4-7236D428C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I: Hardware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684C9A7E-A9CF-8B28-A289-08423AE166A8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066800"/>
            <a:ext cx="3581400" cy="457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ct val="70000"/>
              </a:spcAft>
              <a:buFont typeface="Wingdings" charset="0"/>
              <a:buNone/>
              <a:defRPr/>
            </a:pPr>
            <a:r>
              <a:rPr lang="en-US" sz="2000" dirty="0">
                <a:cs typeface="Courier New" charset="0"/>
              </a:rPr>
              <a:t>Given:</a:t>
            </a:r>
            <a:r>
              <a:rPr lang="en-US" sz="2000" b="1" dirty="0">
                <a:latin typeface="Courier New" charset="0"/>
                <a:cs typeface="Courier New" charset="0"/>
              </a:rPr>
              <a:t> </a:t>
            </a:r>
            <a:r>
              <a:rPr lang="en-US" sz="1600" dirty="0">
                <a:latin typeface="Consolas"/>
                <a:cs typeface="Consolas"/>
              </a:rPr>
              <a:t>Nand(a,b)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F0F666-690C-C3EF-4CE7-49D1EBFFF824}"/>
              </a:ext>
            </a:extLst>
          </p:cNvPr>
          <p:cNvGrpSpPr/>
          <p:nvPr/>
        </p:nvGrpSpPr>
        <p:grpSpPr>
          <a:xfrm>
            <a:off x="6715616" y="1010539"/>
            <a:ext cx="1921868" cy="1593638"/>
            <a:chOff x="6400800" y="990600"/>
            <a:chExt cx="1921868" cy="1593638"/>
          </a:xfrm>
        </p:grpSpPr>
        <p:sp>
          <p:nvSpPr>
            <p:cNvPr id="19" name="Text Box 23">
              <a:extLst>
                <a:ext uri="{FF2B5EF4-FFF2-40B4-BE49-F238E27FC236}">
                  <a16:creationId xmlns:a16="http://schemas.microsoft.com/office/drawing/2014/main" id="{93F9B843-BEA5-FCA7-FE77-3B730739441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0800" y="990600"/>
              <a:ext cx="1921868" cy="159363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201600" tIns="190800" rIns="93600" bIns="190800"/>
            <a:lstStyle>
              <a:lvl1pPr marL="342900" indent="-3429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ts val="1260"/>
                </a:lnSpc>
                <a:spcBef>
                  <a:spcPct val="50000"/>
                </a:spcBef>
                <a:defRPr/>
              </a:pPr>
              <a:r>
                <a:rPr lang="en-US" sz="1400" b="0" dirty="0">
                  <a:latin typeface="Consolas"/>
                  <a:cs typeface="Consolas"/>
                </a:rPr>
                <a:t>a  b   Nand(a,b) </a:t>
              </a:r>
            </a:p>
            <a:p>
              <a:pPr eaLnBrk="1" hangingPunct="1">
                <a:lnSpc>
                  <a:spcPts val="1260"/>
                </a:lnSpc>
                <a:spcBef>
                  <a:spcPct val="50000"/>
                </a:spcBef>
                <a:defRPr/>
              </a:pPr>
              <a:r>
                <a:rPr lang="en-US" sz="1400" b="0" dirty="0">
                  <a:latin typeface="Consolas"/>
                  <a:cs typeface="Consolas"/>
                </a:rPr>
                <a:t>0  0    1</a:t>
              </a:r>
            </a:p>
            <a:p>
              <a:pPr eaLnBrk="1" hangingPunct="1">
                <a:lnSpc>
                  <a:spcPts val="1260"/>
                </a:lnSpc>
                <a:spcBef>
                  <a:spcPct val="50000"/>
                </a:spcBef>
                <a:defRPr/>
              </a:pPr>
              <a:r>
                <a:rPr lang="en-US" sz="1400" b="0" dirty="0">
                  <a:latin typeface="Consolas"/>
                  <a:cs typeface="Consolas"/>
                </a:rPr>
                <a:t>0  1    1 </a:t>
              </a:r>
            </a:p>
            <a:p>
              <a:pPr eaLnBrk="1" hangingPunct="1">
                <a:lnSpc>
                  <a:spcPts val="1260"/>
                </a:lnSpc>
                <a:spcBef>
                  <a:spcPct val="50000"/>
                </a:spcBef>
                <a:defRPr/>
              </a:pPr>
              <a:r>
                <a:rPr lang="en-US" sz="1400" b="0" dirty="0">
                  <a:latin typeface="Consolas"/>
                  <a:cs typeface="Consolas"/>
                </a:rPr>
                <a:t>1  0    1 </a:t>
              </a:r>
            </a:p>
            <a:p>
              <a:pPr eaLnBrk="1" hangingPunct="1">
                <a:lnSpc>
                  <a:spcPts val="1260"/>
                </a:lnSpc>
                <a:spcBef>
                  <a:spcPct val="50000"/>
                </a:spcBef>
                <a:defRPr/>
              </a:pPr>
              <a:r>
                <a:rPr lang="en-US" sz="1400" b="0" dirty="0">
                  <a:latin typeface="Consolas"/>
                  <a:cs typeface="Consolas"/>
                </a:rPr>
                <a:t>1  1    0 </a:t>
              </a:r>
              <a:endParaRPr lang="en-US" sz="1200" b="0" dirty="0">
                <a:latin typeface="Consolas"/>
                <a:cs typeface="Consolas"/>
              </a:endParaRPr>
            </a:p>
          </p:txBody>
        </p:sp>
        <p:sp>
          <p:nvSpPr>
            <p:cNvPr id="20" name="Line 24">
              <a:extLst>
                <a:ext uri="{FF2B5EF4-FFF2-40B4-BE49-F238E27FC236}">
                  <a16:creationId xmlns:a16="http://schemas.microsoft.com/office/drawing/2014/main" id="{6E161E24-93DB-0F08-EEF8-2815FE6AB1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10970" y="1186849"/>
              <a:ext cx="10528" cy="121064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" name="Line 25">
              <a:extLst>
                <a:ext uri="{FF2B5EF4-FFF2-40B4-BE49-F238E27FC236}">
                  <a16:creationId xmlns:a16="http://schemas.microsoft.com/office/drawing/2014/main" id="{C7073B1A-D1A3-F11D-A14D-04923B675B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53200" y="1393091"/>
              <a:ext cx="1617504" cy="39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04524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ED3069-44F9-DB88-4171-F58D2F24D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C095B-EABE-BAF2-8DA1-926A2BAFE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I: Hardware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6922AB8-E93E-0F3D-0009-F5080A2BF095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066800"/>
            <a:ext cx="3581400" cy="457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ct val="70000"/>
              </a:spcAft>
              <a:buFont typeface="Wingdings" charset="0"/>
              <a:buNone/>
              <a:defRPr/>
            </a:pPr>
            <a:r>
              <a:rPr lang="en-US" sz="2000" dirty="0">
                <a:cs typeface="Courier New" charset="0"/>
              </a:rPr>
              <a:t>Given:</a:t>
            </a:r>
            <a:r>
              <a:rPr lang="en-US" sz="2000" b="1" dirty="0">
                <a:latin typeface="Courier New" charset="0"/>
                <a:cs typeface="Courier New" charset="0"/>
              </a:rPr>
              <a:t> </a:t>
            </a:r>
            <a:r>
              <a:rPr lang="en-US" sz="1600" dirty="0">
                <a:latin typeface="Consolas"/>
                <a:cs typeface="Consolas"/>
              </a:rPr>
              <a:t>Nand(a,b)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DF81506-78FC-F8DE-47FF-CC4D1FEF3A8A}"/>
              </a:ext>
            </a:extLst>
          </p:cNvPr>
          <p:cNvSpPr txBox="1">
            <a:spLocks/>
          </p:cNvSpPr>
          <p:nvPr/>
        </p:nvSpPr>
        <p:spPr bwMode="auto">
          <a:xfrm>
            <a:off x="1651447" y="1524000"/>
            <a:ext cx="5064169" cy="4641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2563" indent="-182563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Not(a)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And(a,b)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Or(a,b) 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Xor(a,b) 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Mux(s,a,b) 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...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Adder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ALU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RAM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CPU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Computer</a:t>
            </a:r>
          </a:p>
          <a:p>
            <a:pPr eaLnBrk="1" hangingPunct="1">
              <a:spcBef>
                <a:spcPts val="675"/>
              </a:spcBef>
              <a:buSzPct val="50000"/>
              <a:buFont typeface="Wingdings" charset="0"/>
              <a:buChar char="q"/>
            </a:pPr>
            <a:endParaRPr lang="en-US" sz="1600" dirty="0">
              <a:latin typeface="Consolas" charset="0"/>
              <a:cs typeface="Consolas" charset="0"/>
            </a:endParaRPr>
          </a:p>
          <a:p>
            <a:pPr eaLnBrk="1" hangingPunct="1">
              <a:spcBef>
                <a:spcPts val="675"/>
              </a:spcBef>
              <a:buSzPct val="50000"/>
              <a:buFont typeface="Wingdings" charset="0"/>
              <a:buChar char="q"/>
            </a:pPr>
            <a:endParaRPr lang="en-US" sz="1600" dirty="0">
              <a:latin typeface="Consolas" charset="0"/>
              <a:cs typeface="Consolas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579D1F5-38A8-C644-89CA-0E7624904365}"/>
              </a:ext>
            </a:extLst>
          </p:cNvPr>
          <p:cNvSpPr txBox="1">
            <a:spLocks/>
          </p:cNvSpPr>
          <p:nvPr/>
        </p:nvSpPr>
        <p:spPr bwMode="auto">
          <a:xfrm>
            <a:off x="870829" y="1468138"/>
            <a:ext cx="957068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000" dirty="0">
                <a:latin typeface="Times New Roman" charset="0"/>
                <a:cs typeface="Times New Roman" charset="0"/>
              </a:rPr>
              <a:t>Build:</a:t>
            </a:r>
            <a:endParaRPr lang="en-US" sz="1800" dirty="0">
              <a:latin typeface="Times New Roman" charset="0"/>
              <a:cs typeface="Times New Roman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0776791-55C4-0F81-7919-28B06B13BFB2}"/>
              </a:ext>
            </a:extLst>
          </p:cNvPr>
          <p:cNvGrpSpPr/>
          <p:nvPr/>
        </p:nvGrpSpPr>
        <p:grpSpPr>
          <a:xfrm>
            <a:off x="6715616" y="1010539"/>
            <a:ext cx="1921868" cy="1593638"/>
            <a:chOff x="6400800" y="990600"/>
            <a:chExt cx="1921868" cy="1593638"/>
          </a:xfrm>
        </p:grpSpPr>
        <p:sp>
          <p:nvSpPr>
            <p:cNvPr id="19" name="Text Box 23">
              <a:extLst>
                <a:ext uri="{FF2B5EF4-FFF2-40B4-BE49-F238E27FC236}">
                  <a16:creationId xmlns:a16="http://schemas.microsoft.com/office/drawing/2014/main" id="{BC0FA861-7B42-717D-FD97-95CC510373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0800" y="990600"/>
              <a:ext cx="1921868" cy="159363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201600" tIns="190800" rIns="93600" bIns="190800"/>
            <a:lstStyle>
              <a:lvl1pPr marL="342900" indent="-3429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ts val="1260"/>
                </a:lnSpc>
                <a:spcBef>
                  <a:spcPct val="50000"/>
                </a:spcBef>
                <a:defRPr/>
              </a:pPr>
              <a:r>
                <a:rPr lang="en-US" sz="1400" b="0" dirty="0">
                  <a:latin typeface="Consolas"/>
                  <a:cs typeface="Consolas"/>
                </a:rPr>
                <a:t>a  b   Nand(a,b) </a:t>
              </a:r>
            </a:p>
            <a:p>
              <a:pPr eaLnBrk="1" hangingPunct="1">
                <a:lnSpc>
                  <a:spcPts val="1260"/>
                </a:lnSpc>
                <a:spcBef>
                  <a:spcPct val="50000"/>
                </a:spcBef>
                <a:defRPr/>
              </a:pPr>
              <a:r>
                <a:rPr lang="en-US" sz="1400" b="0" dirty="0">
                  <a:latin typeface="Consolas"/>
                  <a:cs typeface="Consolas"/>
                </a:rPr>
                <a:t>0  0    1</a:t>
              </a:r>
            </a:p>
            <a:p>
              <a:pPr eaLnBrk="1" hangingPunct="1">
                <a:lnSpc>
                  <a:spcPts val="1260"/>
                </a:lnSpc>
                <a:spcBef>
                  <a:spcPct val="50000"/>
                </a:spcBef>
                <a:defRPr/>
              </a:pPr>
              <a:r>
                <a:rPr lang="en-US" sz="1400" b="0" dirty="0">
                  <a:latin typeface="Consolas"/>
                  <a:cs typeface="Consolas"/>
                </a:rPr>
                <a:t>0  1    1 </a:t>
              </a:r>
            </a:p>
            <a:p>
              <a:pPr eaLnBrk="1" hangingPunct="1">
                <a:lnSpc>
                  <a:spcPts val="1260"/>
                </a:lnSpc>
                <a:spcBef>
                  <a:spcPct val="50000"/>
                </a:spcBef>
                <a:defRPr/>
              </a:pPr>
              <a:r>
                <a:rPr lang="en-US" sz="1400" b="0" dirty="0">
                  <a:latin typeface="Consolas"/>
                  <a:cs typeface="Consolas"/>
                </a:rPr>
                <a:t>1  0    1 </a:t>
              </a:r>
            </a:p>
            <a:p>
              <a:pPr eaLnBrk="1" hangingPunct="1">
                <a:lnSpc>
                  <a:spcPts val="1260"/>
                </a:lnSpc>
                <a:spcBef>
                  <a:spcPct val="50000"/>
                </a:spcBef>
                <a:defRPr/>
              </a:pPr>
              <a:r>
                <a:rPr lang="en-US" sz="1400" b="0" dirty="0">
                  <a:latin typeface="Consolas"/>
                  <a:cs typeface="Consolas"/>
                </a:rPr>
                <a:t>1  1    0 </a:t>
              </a:r>
              <a:endParaRPr lang="en-US" sz="1200" b="0" dirty="0">
                <a:latin typeface="Consolas"/>
                <a:cs typeface="Consolas"/>
              </a:endParaRPr>
            </a:p>
          </p:txBody>
        </p:sp>
        <p:sp>
          <p:nvSpPr>
            <p:cNvPr id="20" name="Line 24">
              <a:extLst>
                <a:ext uri="{FF2B5EF4-FFF2-40B4-BE49-F238E27FC236}">
                  <a16:creationId xmlns:a16="http://schemas.microsoft.com/office/drawing/2014/main" id="{1B5C567F-BCD8-1EFD-55C3-DF4EED0E45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10970" y="1186849"/>
              <a:ext cx="10528" cy="121064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" name="Line 25">
              <a:extLst>
                <a:ext uri="{FF2B5EF4-FFF2-40B4-BE49-F238E27FC236}">
                  <a16:creationId xmlns:a16="http://schemas.microsoft.com/office/drawing/2014/main" id="{4D8ED472-9FAC-475C-976B-02CE5641BE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53200" y="1393091"/>
              <a:ext cx="1617504" cy="39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DB3974AB-48A6-71F7-D642-37DD12C284BA}"/>
              </a:ext>
            </a:extLst>
          </p:cNvPr>
          <p:cNvSpPr/>
          <p:nvPr/>
        </p:nvSpPr>
        <p:spPr>
          <a:xfrm>
            <a:off x="4183531" y="3117638"/>
            <a:ext cx="2532085" cy="1344654"/>
          </a:xfrm>
          <a:prstGeom prst="wedgeRoundRectCallout">
            <a:avLst>
              <a:gd name="adj1" fmla="val -74390"/>
              <a:gd name="adj2" fmla="val -3731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46800" rIns="108000" rtlCol="0" anchor="ctr" anchorCtr="0"/>
          <a:lstStyle/>
          <a:p>
            <a:pPr>
              <a:spcBef>
                <a:spcPts val="1200"/>
              </a:spcBef>
              <a:buSzPct val="120000"/>
              <a:defRPr/>
            </a:pPr>
            <a:r>
              <a:rPr lang="en-US" sz="2000" dirty="0">
                <a:solidFill>
                  <a:schemeClr val="tx1"/>
                </a:solidFill>
                <a:latin typeface="Times New Roman"/>
                <a:cs typeface="Times New Roman"/>
              </a:rPr>
              <a:t>30 chips, leading up to a general-purpose computer platform</a:t>
            </a:r>
          </a:p>
        </p:txBody>
      </p:sp>
    </p:spTree>
    <p:extLst>
      <p:ext uri="{BB962C8B-B14F-4D97-AF65-F5344CB8AC3E}">
        <p14:creationId xmlns:p14="http://schemas.microsoft.com/office/powerpoint/2010/main" val="31325268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6B3CF-78F8-C8CE-0F3D-194A62BDD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2F452-12B5-0A66-97E2-540D1AD3A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I: Hardware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42405F23-C34A-52B1-9B11-86871BC1A1C2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066800"/>
            <a:ext cx="3581400" cy="457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ct val="70000"/>
              </a:spcAft>
              <a:buFont typeface="Wingdings" charset="0"/>
              <a:buNone/>
              <a:defRPr/>
            </a:pPr>
            <a:r>
              <a:rPr lang="en-US" sz="2000" dirty="0">
                <a:cs typeface="Courier New" charset="0"/>
              </a:rPr>
              <a:t>Given:</a:t>
            </a:r>
            <a:r>
              <a:rPr lang="en-US" sz="2000" b="1" dirty="0">
                <a:latin typeface="Courier New" charset="0"/>
                <a:cs typeface="Courier New" charset="0"/>
              </a:rPr>
              <a:t> </a:t>
            </a:r>
            <a:r>
              <a:rPr lang="en-US" sz="1600" dirty="0">
                <a:latin typeface="Consolas"/>
                <a:cs typeface="Consolas"/>
              </a:rPr>
              <a:t>Nand(a,b)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F6673BE-146C-E421-DD78-FBE9F1A67CF0}"/>
              </a:ext>
            </a:extLst>
          </p:cNvPr>
          <p:cNvSpPr txBox="1">
            <a:spLocks/>
          </p:cNvSpPr>
          <p:nvPr/>
        </p:nvSpPr>
        <p:spPr bwMode="auto">
          <a:xfrm>
            <a:off x="1651447" y="1524000"/>
            <a:ext cx="5064169" cy="4641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2563" indent="-182563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Not(a) =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And(a,b)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Or(a,b) 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Xor(a,b) 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Mux(s,a,b) 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...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Adder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ALU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RAM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CPU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Computer</a:t>
            </a:r>
          </a:p>
          <a:p>
            <a:pPr eaLnBrk="1" hangingPunct="1">
              <a:spcBef>
                <a:spcPts val="675"/>
              </a:spcBef>
              <a:buSzPct val="50000"/>
              <a:buFont typeface="Wingdings" charset="0"/>
              <a:buChar char="q"/>
            </a:pPr>
            <a:endParaRPr lang="en-US" sz="1600" dirty="0">
              <a:latin typeface="Consolas" charset="0"/>
              <a:cs typeface="Consolas" charset="0"/>
            </a:endParaRPr>
          </a:p>
          <a:p>
            <a:pPr eaLnBrk="1" hangingPunct="1">
              <a:spcBef>
                <a:spcPts val="675"/>
              </a:spcBef>
              <a:buSzPct val="50000"/>
              <a:buFont typeface="Wingdings" charset="0"/>
              <a:buChar char="q"/>
            </a:pPr>
            <a:endParaRPr lang="en-US" sz="1600" dirty="0">
              <a:latin typeface="Consolas" charset="0"/>
              <a:cs typeface="Consolas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1BF5ECD-88E6-4A23-2309-DC6812230394}"/>
              </a:ext>
            </a:extLst>
          </p:cNvPr>
          <p:cNvGrpSpPr/>
          <p:nvPr/>
        </p:nvGrpSpPr>
        <p:grpSpPr>
          <a:xfrm>
            <a:off x="6715616" y="1010539"/>
            <a:ext cx="1921868" cy="1593638"/>
            <a:chOff x="6400800" y="990600"/>
            <a:chExt cx="1921868" cy="1593638"/>
          </a:xfrm>
        </p:grpSpPr>
        <p:sp>
          <p:nvSpPr>
            <p:cNvPr id="19" name="Text Box 23">
              <a:extLst>
                <a:ext uri="{FF2B5EF4-FFF2-40B4-BE49-F238E27FC236}">
                  <a16:creationId xmlns:a16="http://schemas.microsoft.com/office/drawing/2014/main" id="{E747E2F8-B41D-384F-B423-E9DD43117E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0800" y="990600"/>
              <a:ext cx="1921868" cy="159363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201600" tIns="190800" rIns="93600" bIns="190800"/>
            <a:lstStyle>
              <a:lvl1pPr marL="342900" indent="-3429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ts val="1260"/>
                </a:lnSpc>
                <a:spcBef>
                  <a:spcPct val="50000"/>
                </a:spcBef>
                <a:defRPr/>
              </a:pPr>
              <a:r>
                <a:rPr lang="en-US" sz="1400" b="0" dirty="0">
                  <a:latin typeface="Consolas"/>
                  <a:cs typeface="Consolas"/>
                </a:rPr>
                <a:t>a  b   Nand(a,b) </a:t>
              </a:r>
            </a:p>
            <a:p>
              <a:pPr eaLnBrk="1" hangingPunct="1">
                <a:lnSpc>
                  <a:spcPts val="1260"/>
                </a:lnSpc>
                <a:spcBef>
                  <a:spcPct val="50000"/>
                </a:spcBef>
                <a:defRPr/>
              </a:pPr>
              <a:r>
                <a:rPr lang="en-US" sz="1400" b="0" dirty="0">
                  <a:latin typeface="Consolas"/>
                  <a:cs typeface="Consolas"/>
                </a:rPr>
                <a:t>0  0    1</a:t>
              </a:r>
            </a:p>
            <a:p>
              <a:pPr eaLnBrk="1" hangingPunct="1">
                <a:lnSpc>
                  <a:spcPts val="1260"/>
                </a:lnSpc>
                <a:spcBef>
                  <a:spcPct val="50000"/>
                </a:spcBef>
                <a:defRPr/>
              </a:pPr>
              <a:r>
                <a:rPr lang="en-US" sz="1400" b="0" dirty="0">
                  <a:latin typeface="Consolas"/>
                  <a:cs typeface="Consolas"/>
                </a:rPr>
                <a:t>0  1    1 </a:t>
              </a:r>
            </a:p>
            <a:p>
              <a:pPr eaLnBrk="1" hangingPunct="1">
                <a:lnSpc>
                  <a:spcPts val="1260"/>
                </a:lnSpc>
                <a:spcBef>
                  <a:spcPct val="50000"/>
                </a:spcBef>
                <a:defRPr/>
              </a:pPr>
              <a:r>
                <a:rPr lang="en-US" sz="1400" b="0" dirty="0">
                  <a:latin typeface="Consolas"/>
                  <a:cs typeface="Consolas"/>
                </a:rPr>
                <a:t>1  0    1 </a:t>
              </a:r>
            </a:p>
            <a:p>
              <a:pPr eaLnBrk="1" hangingPunct="1">
                <a:lnSpc>
                  <a:spcPts val="1260"/>
                </a:lnSpc>
                <a:spcBef>
                  <a:spcPct val="50000"/>
                </a:spcBef>
                <a:defRPr/>
              </a:pPr>
              <a:r>
                <a:rPr lang="en-US" sz="1400" b="0" dirty="0">
                  <a:latin typeface="Consolas"/>
                  <a:cs typeface="Consolas"/>
                </a:rPr>
                <a:t>1  1    0 </a:t>
              </a:r>
              <a:endParaRPr lang="en-US" sz="1200" b="0" dirty="0">
                <a:latin typeface="Consolas"/>
                <a:cs typeface="Consolas"/>
              </a:endParaRPr>
            </a:p>
          </p:txBody>
        </p:sp>
        <p:sp>
          <p:nvSpPr>
            <p:cNvPr id="20" name="Line 24">
              <a:extLst>
                <a:ext uri="{FF2B5EF4-FFF2-40B4-BE49-F238E27FC236}">
                  <a16:creationId xmlns:a16="http://schemas.microsoft.com/office/drawing/2014/main" id="{AD0224BF-5704-C625-24D3-2250E9837C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10970" y="1186849"/>
              <a:ext cx="10528" cy="121064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" name="Line 25">
              <a:extLst>
                <a:ext uri="{FF2B5EF4-FFF2-40B4-BE49-F238E27FC236}">
                  <a16:creationId xmlns:a16="http://schemas.microsoft.com/office/drawing/2014/main" id="{D49CD78E-5270-1731-AC7A-2CA56B4E15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53200" y="1393091"/>
              <a:ext cx="1617504" cy="39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endParaRPr lang="en-US" dirty="0"/>
            </a:p>
          </p:txBody>
        </p:sp>
      </p:grpSp>
      <p:pic>
        <p:nvPicPr>
          <p:cNvPr id="5" name="Picture 4" descr="Question Mark l What is a Question Mark? - Teaching Wiki">
            <a:extLst>
              <a:ext uri="{FF2B5EF4-FFF2-40B4-BE49-F238E27FC236}">
                <a16:creationId xmlns:a16="http://schemas.microsoft.com/office/drawing/2014/main" id="{1A9437A9-F77B-F53B-AF20-4386BA6AA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562" y="1505592"/>
            <a:ext cx="291912" cy="37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CEA05A67-FD9F-9EAE-1451-715518FCB307}"/>
              </a:ext>
            </a:extLst>
          </p:cNvPr>
          <p:cNvSpPr/>
          <p:nvPr/>
        </p:nvSpPr>
        <p:spPr>
          <a:xfrm>
            <a:off x="1063930" y="1524000"/>
            <a:ext cx="554013" cy="355118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553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69E96-D653-9BB3-4848-DFE2F5253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59CE621-7E6C-F4B2-C4D7-538043755770}"/>
              </a:ext>
            </a:extLst>
          </p:cNvPr>
          <p:cNvGrpSpPr/>
          <p:nvPr/>
        </p:nvGrpSpPr>
        <p:grpSpPr>
          <a:xfrm>
            <a:off x="1596365" y="1599930"/>
            <a:ext cx="2698422" cy="1877400"/>
            <a:chOff x="8385214" y="1586861"/>
            <a:chExt cx="2698422" cy="18774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065A4FB-04AA-0915-CE4C-88DF26A7B142}"/>
                </a:ext>
              </a:extLst>
            </p:cNvPr>
            <p:cNvSpPr txBox="1"/>
            <p:nvPr/>
          </p:nvSpPr>
          <p:spPr>
            <a:xfrm>
              <a:off x="8385214" y="1586861"/>
              <a:ext cx="269842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... 1001010100101101010</a:t>
              </a:r>
            </a:p>
            <a:p>
              <a:r>
                <a:rPr lang="en-US" dirty="0"/>
                <a:t>0100101001010010101011100110100010100100100100111100100010001111111011010100101101 ...</a:t>
              </a:r>
            </a:p>
          </p:txBody>
        </p:sp>
        <p:sp>
          <p:nvSpPr>
            <p:cNvPr id="6" name="Rectangle 131">
              <a:extLst>
                <a:ext uri="{FF2B5EF4-FFF2-40B4-BE49-F238E27FC236}">
                  <a16:creationId xmlns:a16="http://schemas.microsoft.com/office/drawing/2014/main" id="{23147DB4-0719-56B2-1B8F-882A991D4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5214" y="3156484"/>
              <a:ext cx="259934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algn="ctr" defTabSz="914400" eaLnBrk="1" latinLnBrk="0" hangingPunct="1"/>
              <a:r>
                <a:rPr lang="en-US" sz="2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Bits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B96968A-55F0-65F2-8715-486A973FEB5B}"/>
              </a:ext>
            </a:extLst>
          </p:cNvPr>
          <p:cNvGrpSpPr/>
          <p:nvPr/>
        </p:nvGrpSpPr>
        <p:grpSpPr>
          <a:xfrm>
            <a:off x="5434646" y="1419421"/>
            <a:ext cx="2599344" cy="2110438"/>
            <a:chOff x="5477267" y="1261528"/>
            <a:chExt cx="2599344" cy="211043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AD8206E-1206-AF94-5DCA-D31D3BA3C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70776" y="1261528"/>
              <a:ext cx="1412326" cy="1600298"/>
            </a:xfrm>
            <a:prstGeom prst="rect">
              <a:avLst/>
            </a:prstGeom>
          </p:spPr>
        </p:pic>
        <p:sp>
          <p:nvSpPr>
            <p:cNvPr id="9" name="Rectangle 131">
              <a:extLst>
                <a:ext uri="{FF2B5EF4-FFF2-40B4-BE49-F238E27FC236}">
                  <a16:creationId xmlns:a16="http://schemas.microsoft.com/office/drawing/2014/main" id="{6FAB0413-7C63-443B-B1FD-1928DE86A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7267" y="3064189"/>
              <a:ext cx="259934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algn="ctr" defTabSz="914400" eaLnBrk="1" latinLnBrk="0" hangingPunct="1"/>
              <a:r>
                <a:rPr lang="en-US" sz="2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Atoms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B8E9F7B-9D46-614F-DD29-C9A2A855A851}"/>
              </a:ext>
            </a:extLst>
          </p:cNvPr>
          <p:cNvGrpSpPr/>
          <p:nvPr/>
        </p:nvGrpSpPr>
        <p:grpSpPr>
          <a:xfrm>
            <a:off x="1540255" y="4341773"/>
            <a:ext cx="2650475" cy="1702142"/>
            <a:chOff x="1143574" y="4349724"/>
            <a:chExt cx="2650475" cy="170214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BE651C7-9F64-4847-1DCD-BF2E22862E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94705" y="4349724"/>
              <a:ext cx="2599344" cy="1191366"/>
            </a:xfrm>
            <a:prstGeom prst="rect">
              <a:avLst/>
            </a:prstGeom>
          </p:spPr>
        </p:pic>
        <p:sp>
          <p:nvSpPr>
            <p:cNvPr id="12" name="Rectangle 131">
              <a:extLst>
                <a:ext uri="{FF2B5EF4-FFF2-40B4-BE49-F238E27FC236}">
                  <a16:creationId xmlns:a16="http://schemas.microsoft.com/office/drawing/2014/main" id="{C5A29B38-5F96-9746-B09B-450B3A9E32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3574" y="5744089"/>
              <a:ext cx="259934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algn="ctr" defTabSz="914400" eaLnBrk="1" latinLnBrk="0" hangingPunct="1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Neurons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C2B660-FB8C-D6C1-BA0F-0D13F4121E66}"/>
              </a:ext>
            </a:extLst>
          </p:cNvPr>
          <p:cNvGrpSpPr/>
          <p:nvPr/>
        </p:nvGrpSpPr>
        <p:grpSpPr>
          <a:xfrm>
            <a:off x="5365665" y="4551498"/>
            <a:ext cx="3271819" cy="1571031"/>
            <a:chOff x="1221443" y="4529919"/>
            <a:chExt cx="3271819" cy="157103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60C60E7-8A32-E085-8B4A-E509F40B2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21443" y="4529919"/>
              <a:ext cx="3271819" cy="929143"/>
            </a:xfrm>
            <a:prstGeom prst="rect">
              <a:avLst/>
            </a:prstGeom>
          </p:spPr>
        </p:pic>
        <p:sp>
          <p:nvSpPr>
            <p:cNvPr id="15" name="Rectangle 131">
              <a:extLst>
                <a:ext uri="{FF2B5EF4-FFF2-40B4-BE49-F238E27FC236}">
                  <a16:creationId xmlns:a16="http://schemas.microsoft.com/office/drawing/2014/main" id="{82E6E2A5-EE34-633F-1F63-8819CB9C89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4661" y="5793173"/>
              <a:ext cx="259934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algn="ctr" defTabSz="914400" eaLnBrk="1" latinLnBrk="0" hangingPunct="1"/>
              <a:r>
                <a:rPr lang="en-US" sz="20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Genes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2C3D2BC-D44D-854F-95E7-84A7D3164EFC}"/>
              </a:ext>
            </a:extLst>
          </p:cNvPr>
          <p:cNvGrpSpPr/>
          <p:nvPr/>
        </p:nvGrpSpPr>
        <p:grpSpPr>
          <a:xfrm>
            <a:off x="1444998" y="1388512"/>
            <a:ext cx="3786699" cy="2158236"/>
            <a:chOff x="4890654" y="1199934"/>
            <a:chExt cx="3786699" cy="2158236"/>
          </a:xfrm>
        </p:grpSpPr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FBE46D79-6D25-CF3E-08B8-0E4BFC00C8E9}"/>
                </a:ext>
              </a:extLst>
            </p:cNvPr>
            <p:cNvSpPr/>
            <p:nvPr/>
          </p:nvSpPr>
          <p:spPr>
            <a:xfrm>
              <a:off x="4890654" y="1199934"/>
              <a:ext cx="2951020" cy="2158236"/>
            </a:xfrm>
            <a:prstGeom prst="round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B71721B-BAC2-88C8-E1C1-BDBFD01ECB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4869" r="17798"/>
            <a:stretch/>
          </p:blipFill>
          <p:spPr>
            <a:xfrm>
              <a:off x="7981423" y="1842655"/>
              <a:ext cx="695930" cy="6808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769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EF32A6-0FAC-ED79-F3EB-6A9BBCD23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6DFDE-F441-3CB4-71C1-9FB50DF06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I: Hardware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90EF55BD-A878-4F98-458F-5041E799DCEB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066800"/>
            <a:ext cx="3581400" cy="457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ct val="70000"/>
              </a:spcAft>
              <a:buFont typeface="Wingdings" charset="0"/>
              <a:buNone/>
              <a:defRPr/>
            </a:pPr>
            <a:r>
              <a:rPr lang="en-US" sz="2000" dirty="0">
                <a:cs typeface="Courier New" charset="0"/>
              </a:rPr>
              <a:t>Given:</a:t>
            </a:r>
            <a:r>
              <a:rPr lang="en-US" sz="2000" b="1" dirty="0">
                <a:latin typeface="Courier New" charset="0"/>
                <a:cs typeface="Courier New" charset="0"/>
              </a:rPr>
              <a:t> </a:t>
            </a:r>
            <a:r>
              <a:rPr lang="en-US" sz="1600" dirty="0">
                <a:latin typeface="Consolas"/>
                <a:cs typeface="Consolas"/>
              </a:rPr>
              <a:t>Nand(a,b)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279F6F3-A2BE-1B7A-96AF-02A94BE83CF3}"/>
              </a:ext>
            </a:extLst>
          </p:cNvPr>
          <p:cNvSpPr txBox="1">
            <a:spLocks/>
          </p:cNvSpPr>
          <p:nvPr/>
        </p:nvSpPr>
        <p:spPr bwMode="auto">
          <a:xfrm>
            <a:off x="1651447" y="1524000"/>
            <a:ext cx="5064169" cy="4641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2563" indent="-182563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Not(a) =   Nand(a,a)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And(a,b)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Or(a,b) 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Xor(a,b) 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Mux(s,a,b) 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...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Adder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ALU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RAM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CPU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Computer</a:t>
            </a:r>
          </a:p>
          <a:p>
            <a:pPr eaLnBrk="1" hangingPunct="1">
              <a:spcBef>
                <a:spcPts val="675"/>
              </a:spcBef>
              <a:buSzPct val="50000"/>
              <a:buFont typeface="Wingdings" charset="0"/>
              <a:buChar char="q"/>
            </a:pPr>
            <a:endParaRPr lang="en-US" sz="1600" dirty="0">
              <a:latin typeface="Consolas" charset="0"/>
              <a:cs typeface="Consolas" charset="0"/>
            </a:endParaRPr>
          </a:p>
          <a:p>
            <a:pPr eaLnBrk="1" hangingPunct="1">
              <a:spcBef>
                <a:spcPts val="675"/>
              </a:spcBef>
              <a:buSzPct val="50000"/>
              <a:buFont typeface="Wingdings" charset="0"/>
              <a:buChar char="q"/>
            </a:pPr>
            <a:endParaRPr lang="en-US" sz="1600" dirty="0">
              <a:latin typeface="Consolas" charset="0"/>
              <a:cs typeface="Consolas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E55E970-59F4-BF37-160B-16F0773B094F}"/>
              </a:ext>
            </a:extLst>
          </p:cNvPr>
          <p:cNvGrpSpPr/>
          <p:nvPr/>
        </p:nvGrpSpPr>
        <p:grpSpPr>
          <a:xfrm>
            <a:off x="6715616" y="1010539"/>
            <a:ext cx="1921868" cy="1593638"/>
            <a:chOff x="6400800" y="990600"/>
            <a:chExt cx="1921868" cy="1593638"/>
          </a:xfrm>
        </p:grpSpPr>
        <p:sp>
          <p:nvSpPr>
            <p:cNvPr id="19" name="Text Box 23">
              <a:extLst>
                <a:ext uri="{FF2B5EF4-FFF2-40B4-BE49-F238E27FC236}">
                  <a16:creationId xmlns:a16="http://schemas.microsoft.com/office/drawing/2014/main" id="{4C562532-397C-5ED7-0E8B-C406460E23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0800" y="990600"/>
              <a:ext cx="1921868" cy="159363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201600" tIns="190800" rIns="93600" bIns="190800"/>
            <a:lstStyle>
              <a:lvl1pPr marL="342900" indent="-3429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ts val="1260"/>
                </a:lnSpc>
                <a:spcBef>
                  <a:spcPct val="50000"/>
                </a:spcBef>
                <a:defRPr/>
              </a:pPr>
              <a:r>
                <a:rPr lang="en-US" sz="1400" b="0" dirty="0">
                  <a:latin typeface="Consolas"/>
                  <a:cs typeface="Consolas"/>
                </a:rPr>
                <a:t>a  b   Nand(a,b) </a:t>
              </a:r>
            </a:p>
            <a:p>
              <a:pPr eaLnBrk="1" hangingPunct="1">
                <a:lnSpc>
                  <a:spcPts val="1260"/>
                </a:lnSpc>
                <a:spcBef>
                  <a:spcPct val="50000"/>
                </a:spcBef>
                <a:defRPr/>
              </a:pPr>
              <a:r>
                <a:rPr lang="en-US" sz="1400" b="0" dirty="0">
                  <a:latin typeface="Consolas"/>
                  <a:cs typeface="Consolas"/>
                </a:rPr>
                <a:t>0  0    1</a:t>
              </a:r>
            </a:p>
            <a:p>
              <a:pPr eaLnBrk="1" hangingPunct="1">
                <a:lnSpc>
                  <a:spcPts val="1260"/>
                </a:lnSpc>
                <a:spcBef>
                  <a:spcPct val="50000"/>
                </a:spcBef>
                <a:defRPr/>
              </a:pPr>
              <a:r>
                <a:rPr lang="en-US" sz="1400" b="0" dirty="0">
                  <a:latin typeface="Consolas"/>
                  <a:cs typeface="Consolas"/>
                </a:rPr>
                <a:t>0  1    1 </a:t>
              </a:r>
            </a:p>
            <a:p>
              <a:pPr eaLnBrk="1" hangingPunct="1">
                <a:lnSpc>
                  <a:spcPts val="1260"/>
                </a:lnSpc>
                <a:spcBef>
                  <a:spcPct val="50000"/>
                </a:spcBef>
                <a:defRPr/>
              </a:pPr>
              <a:r>
                <a:rPr lang="en-US" sz="1400" b="0" dirty="0">
                  <a:latin typeface="Consolas"/>
                  <a:cs typeface="Consolas"/>
                </a:rPr>
                <a:t>1  0    1 </a:t>
              </a:r>
            </a:p>
            <a:p>
              <a:pPr eaLnBrk="1" hangingPunct="1">
                <a:lnSpc>
                  <a:spcPts val="1260"/>
                </a:lnSpc>
                <a:spcBef>
                  <a:spcPct val="50000"/>
                </a:spcBef>
                <a:defRPr/>
              </a:pPr>
              <a:r>
                <a:rPr lang="en-US" sz="1400" b="0" dirty="0">
                  <a:latin typeface="Consolas"/>
                  <a:cs typeface="Consolas"/>
                </a:rPr>
                <a:t>1  1    0 </a:t>
              </a:r>
              <a:endParaRPr lang="en-US" sz="1200" b="0" dirty="0">
                <a:latin typeface="Consolas"/>
                <a:cs typeface="Consolas"/>
              </a:endParaRPr>
            </a:p>
          </p:txBody>
        </p:sp>
        <p:sp>
          <p:nvSpPr>
            <p:cNvPr id="20" name="Line 24">
              <a:extLst>
                <a:ext uri="{FF2B5EF4-FFF2-40B4-BE49-F238E27FC236}">
                  <a16:creationId xmlns:a16="http://schemas.microsoft.com/office/drawing/2014/main" id="{F2215780-0DAF-9C6C-21FE-393B6EBB79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10970" y="1186849"/>
              <a:ext cx="10528" cy="121064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" name="Line 25">
              <a:extLst>
                <a:ext uri="{FF2B5EF4-FFF2-40B4-BE49-F238E27FC236}">
                  <a16:creationId xmlns:a16="http://schemas.microsoft.com/office/drawing/2014/main" id="{313213BB-3551-629E-4386-AC08E27F48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53200" y="1393091"/>
              <a:ext cx="1617504" cy="39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4" name="Right Arrow 3">
            <a:extLst>
              <a:ext uri="{FF2B5EF4-FFF2-40B4-BE49-F238E27FC236}">
                <a16:creationId xmlns:a16="http://schemas.microsoft.com/office/drawing/2014/main" id="{0560D550-A488-BDD1-9A72-CE449E85388F}"/>
              </a:ext>
            </a:extLst>
          </p:cNvPr>
          <p:cNvSpPr/>
          <p:nvPr/>
        </p:nvSpPr>
        <p:spPr>
          <a:xfrm>
            <a:off x="1063930" y="1524000"/>
            <a:ext cx="554013" cy="355118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1125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615F66-BBFD-8425-7CC0-F46E79BAB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B79E8-AF06-72E2-67B2-FF69ACCD8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I: Hardware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A861CF40-7A81-0BD5-81FD-674B14978B7E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066800"/>
            <a:ext cx="3581400" cy="457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ct val="70000"/>
              </a:spcAft>
              <a:buFont typeface="Wingdings" charset="0"/>
              <a:buNone/>
              <a:defRPr/>
            </a:pPr>
            <a:r>
              <a:rPr lang="en-US" sz="2000" dirty="0">
                <a:cs typeface="Courier New" charset="0"/>
              </a:rPr>
              <a:t>Given:</a:t>
            </a:r>
            <a:r>
              <a:rPr lang="en-US" sz="2000" b="1" dirty="0">
                <a:latin typeface="Courier New" charset="0"/>
                <a:cs typeface="Courier New" charset="0"/>
              </a:rPr>
              <a:t> </a:t>
            </a:r>
            <a:r>
              <a:rPr lang="en-US" sz="1600" dirty="0">
                <a:latin typeface="Consolas"/>
                <a:cs typeface="Consolas"/>
              </a:rPr>
              <a:t>Nand(a,b)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3D4D690-8A2B-80AB-5EFF-642123709D6C}"/>
              </a:ext>
            </a:extLst>
          </p:cNvPr>
          <p:cNvSpPr txBox="1">
            <a:spLocks/>
          </p:cNvSpPr>
          <p:nvPr/>
        </p:nvSpPr>
        <p:spPr bwMode="auto">
          <a:xfrm>
            <a:off x="1651447" y="1524000"/>
            <a:ext cx="5064169" cy="4641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2563" indent="-182563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Not(a) =   Nand(a,a)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And(a,b) = 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Or(a,b) 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Xor(a,b) 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Mux(s,a,b) 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...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Adder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ALU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RAM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CPU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Computer</a:t>
            </a:r>
          </a:p>
          <a:p>
            <a:pPr eaLnBrk="1" hangingPunct="1">
              <a:spcBef>
                <a:spcPts val="675"/>
              </a:spcBef>
              <a:buSzPct val="50000"/>
              <a:buFont typeface="Wingdings" charset="0"/>
              <a:buChar char="q"/>
            </a:pPr>
            <a:endParaRPr lang="en-US" sz="1600" dirty="0">
              <a:latin typeface="Consolas" charset="0"/>
              <a:cs typeface="Consolas" charset="0"/>
            </a:endParaRPr>
          </a:p>
          <a:p>
            <a:pPr eaLnBrk="1" hangingPunct="1">
              <a:spcBef>
                <a:spcPts val="675"/>
              </a:spcBef>
              <a:buSzPct val="50000"/>
              <a:buFont typeface="Wingdings" charset="0"/>
              <a:buChar char="q"/>
            </a:pPr>
            <a:endParaRPr lang="en-US" sz="1600" dirty="0">
              <a:latin typeface="Consolas" charset="0"/>
              <a:cs typeface="Consolas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8A96FC5-F6EB-AB51-DA8A-E4FC42167507}"/>
              </a:ext>
            </a:extLst>
          </p:cNvPr>
          <p:cNvGrpSpPr/>
          <p:nvPr/>
        </p:nvGrpSpPr>
        <p:grpSpPr>
          <a:xfrm>
            <a:off x="6715616" y="1010539"/>
            <a:ext cx="1921868" cy="1593638"/>
            <a:chOff x="6400800" y="990600"/>
            <a:chExt cx="1921868" cy="1593638"/>
          </a:xfrm>
        </p:grpSpPr>
        <p:sp>
          <p:nvSpPr>
            <p:cNvPr id="19" name="Text Box 23">
              <a:extLst>
                <a:ext uri="{FF2B5EF4-FFF2-40B4-BE49-F238E27FC236}">
                  <a16:creationId xmlns:a16="http://schemas.microsoft.com/office/drawing/2014/main" id="{560F9F39-3898-AFFD-AD91-B44C3133D0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0800" y="990600"/>
              <a:ext cx="1921868" cy="159363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201600" tIns="190800" rIns="93600" bIns="190800"/>
            <a:lstStyle>
              <a:lvl1pPr marL="342900" indent="-3429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ts val="1260"/>
                </a:lnSpc>
                <a:spcBef>
                  <a:spcPct val="50000"/>
                </a:spcBef>
                <a:defRPr/>
              </a:pPr>
              <a:r>
                <a:rPr lang="en-US" sz="1400" b="0" dirty="0">
                  <a:latin typeface="Consolas"/>
                  <a:cs typeface="Consolas"/>
                </a:rPr>
                <a:t>a  b   Nand(a,b) </a:t>
              </a:r>
            </a:p>
            <a:p>
              <a:pPr eaLnBrk="1" hangingPunct="1">
                <a:lnSpc>
                  <a:spcPts val="1260"/>
                </a:lnSpc>
                <a:spcBef>
                  <a:spcPct val="50000"/>
                </a:spcBef>
                <a:defRPr/>
              </a:pPr>
              <a:r>
                <a:rPr lang="en-US" sz="1400" b="0" dirty="0">
                  <a:latin typeface="Consolas"/>
                  <a:cs typeface="Consolas"/>
                </a:rPr>
                <a:t>0  0    1</a:t>
              </a:r>
            </a:p>
            <a:p>
              <a:pPr eaLnBrk="1" hangingPunct="1">
                <a:lnSpc>
                  <a:spcPts val="1260"/>
                </a:lnSpc>
                <a:spcBef>
                  <a:spcPct val="50000"/>
                </a:spcBef>
                <a:defRPr/>
              </a:pPr>
              <a:r>
                <a:rPr lang="en-US" sz="1400" b="0" dirty="0">
                  <a:latin typeface="Consolas"/>
                  <a:cs typeface="Consolas"/>
                </a:rPr>
                <a:t>0  1    1 </a:t>
              </a:r>
            </a:p>
            <a:p>
              <a:pPr eaLnBrk="1" hangingPunct="1">
                <a:lnSpc>
                  <a:spcPts val="1260"/>
                </a:lnSpc>
                <a:spcBef>
                  <a:spcPct val="50000"/>
                </a:spcBef>
                <a:defRPr/>
              </a:pPr>
              <a:r>
                <a:rPr lang="en-US" sz="1400" b="0" dirty="0">
                  <a:latin typeface="Consolas"/>
                  <a:cs typeface="Consolas"/>
                </a:rPr>
                <a:t>1  0    1 </a:t>
              </a:r>
            </a:p>
            <a:p>
              <a:pPr eaLnBrk="1" hangingPunct="1">
                <a:lnSpc>
                  <a:spcPts val="1260"/>
                </a:lnSpc>
                <a:spcBef>
                  <a:spcPct val="50000"/>
                </a:spcBef>
                <a:defRPr/>
              </a:pPr>
              <a:r>
                <a:rPr lang="en-US" sz="1400" b="0" dirty="0">
                  <a:latin typeface="Consolas"/>
                  <a:cs typeface="Consolas"/>
                </a:rPr>
                <a:t>1  1    0 </a:t>
              </a:r>
              <a:endParaRPr lang="en-US" sz="1200" b="0" dirty="0">
                <a:latin typeface="Consolas"/>
                <a:cs typeface="Consolas"/>
              </a:endParaRPr>
            </a:p>
          </p:txBody>
        </p:sp>
        <p:sp>
          <p:nvSpPr>
            <p:cNvPr id="20" name="Line 24">
              <a:extLst>
                <a:ext uri="{FF2B5EF4-FFF2-40B4-BE49-F238E27FC236}">
                  <a16:creationId xmlns:a16="http://schemas.microsoft.com/office/drawing/2014/main" id="{1AEA0730-3AB9-5092-F18B-00651CD863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10970" y="1186849"/>
              <a:ext cx="10528" cy="121064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" name="Line 25">
              <a:extLst>
                <a:ext uri="{FF2B5EF4-FFF2-40B4-BE49-F238E27FC236}">
                  <a16:creationId xmlns:a16="http://schemas.microsoft.com/office/drawing/2014/main" id="{9A09D483-BCEE-98F4-D64C-B8C7136EC8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53200" y="1393091"/>
              <a:ext cx="1617504" cy="39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4" name="Right Arrow 3">
            <a:extLst>
              <a:ext uri="{FF2B5EF4-FFF2-40B4-BE49-F238E27FC236}">
                <a16:creationId xmlns:a16="http://schemas.microsoft.com/office/drawing/2014/main" id="{A91E42BD-4E89-D95B-7717-D0F4D4D78EBC}"/>
              </a:ext>
            </a:extLst>
          </p:cNvPr>
          <p:cNvSpPr/>
          <p:nvPr/>
        </p:nvSpPr>
        <p:spPr>
          <a:xfrm>
            <a:off x="1097434" y="1905000"/>
            <a:ext cx="554013" cy="355118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Question Mark l What is a Question Mark? - Teaching Wiki">
            <a:extLst>
              <a:ext uri="{FF2B5EF4-FFF2-40B4-BE49-F238E27FC236}">
                <a16:creationId xmlns:a16="http://schemas.microsoft.com/office/drawing/2014/main" id="{93BBBA7F-36ED-90AB-40FD-D7269A2DE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562" y="1905000"/>
            <a:ext cx="291912" cy="37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581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D33E2-C543-251C-11E2-598C593E9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F3BF3-B50E-76AC-C118-683F256A0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I: Hardware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635FAA86-DB8F-D4A5-832A-0060A56206CF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066800"/>
            <a:ext cx="3581400" cy="457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ct val="70000"/>
              </a:spcAft>
              <a:buFont typeface="Wingdings" charset="0"/>
              <a:buNone/>
              <a:defRPr/>
            </a:pPr>
            <a:r>
              <a:rPr lang="en-US" sz="2000" dirty="0">
                <a:cs typeface="Courier New" charset="0"/>
              </a:rPr>
              <a:t>Given:</a:t>
            </a:r>
            <a:r>
              <a:rPr lang="en-US" sz="2000" b="1" dirty="0">
                <a:latin typeface="Courier New" charset="0"/>
                <a:cs typeface="Courier New" charset="0"/>
              </a:rPr>
              <a:t> </a:t>
            </a:r>
            <a:r>
              <a:rPr lang="en-US" sz="1600" dirty="0">
                <a:latin typeface="Consolas"/>
                <a:cs typeface="Consolas"/>
              </a:rPr>
              <a:t>Nand(a,b)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ACCCEC5-CEDB-6D38-6E8C-77ED3C7392EC}"/>
              </a:ext>
            </a:extLst>
          </p:cNvPr>
          <p:cNvSpPr txBox="1">
            <a:spLocks/>
          </p:cNvSpPr>
          <p:nvPr/>
        </p:nvSpPr>
        <p:spPr bwMode="auto">
          <a:xfrm>
            <a:off x="1651447" y="1524000"/>
            <a:ext cx="5064169" cy="4641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2563" indent="-182563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Not(a) =   Nand(a,a)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And(a,b) = Not(Nand(a,b</a:t>
            </a:r>
            <a:r>
              <a:rPr lang="he-IL" sz="1600" dirty="0">
                <a:latin typeface="Consolas" charset="0"/>
                <a:cs typeface="Consolas" charset="0"/>
              </a:rPr>
              <a:t>(</a:t>
            </a:r>
            <a:r>
              <a:rPr lang="en-US" sz="1600" dirty="0">
                <a:latin typeface="Consolas" charset="0"/>
                <a:cs typeface="Consolas" charset="0"/>
              </a:rPr>
              <a:t>)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Or(a,b) 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Xor(a,b) 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Mux(s,a,b) 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...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Adder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ALU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RAM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CPU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Computer</a:t>
            </a:r>
          </a:p>
          <a:p>
            <a:pPr eaLnBrk="1" hangingPunct="1">
              <a:spcBef>
                <a:spcPts val="675"/>
              </a:spcBef>
              <a:buSzPct val="50000"/>
              <a:buFont typeface="Wingdings" charset="0"/>
              <a:buChar char="q"/>
            </a:pPr>
            <a:endParaRPr lang="en-US" sz="1600" dirty="0">
              <a:latin typeface="Consolas" charset="0"/>
              <a:cs typeface="Consolas" charset="0"/>
            </a:endParaRPr>
          </a:p>
          <a:p>
            <a:pPr eaLnBrk="1" hangingPunct="1">
              <a:spcBef>
                <a:spcPts val="675"/>
              </a:spcBef>
              <a:buSzPct val="50000"/>
              <a:buFont typeface="Wingdings" charset="0"/>
              <a:buChar char="q"/>
            </a:pPr>
            <a:endParaRPr lang="en-US" sz="1600" dirty="0">
              <a:latin typeface="Consolas" charset="0"/>
              <a:cs typeface="Consolas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5420FE8-3D2E-96B8-9A7D-ECE8C049C636}"/>
              </a:ext>
            </a:extLst>
          </p:cNvPr>
          <p:cNvGrpSpPr/>
          <p:nvPr/>
        </p:nvGrpSpPr>
        <p:grpSpPr>
          <a:xfrm>
            <a:off x="6715616" y="1010539"/>
            <a:ext cx="1921868" cy="1593638"/>
            <a:chOff x="6400800" y="990600"/>
            <a:chExt cx="1921868" cy="1593638"/>
          </a:xfrm>
        </p:grpSpPr>
        <p:sp>
          <p:nvSpPr>
            <p:cNvPr id="19" name="Text Box 23">
              <a:extLst>
                <a:ext uri="{FF2B5EF4-FFF2-40B4-BE49-F238E27FC236}">
                  <a16:creationId xmlns:a16="http://schemas.microsoft.com/office/drawing/2014/main" id="{44429D91-85F6-8938-04E8-4209ACFA56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0800" y="990600"/>
              <a:ext cx="1921868" cy="159363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201600" tIns="190800" rIns="93600" bIns="190800"/>
            <a:lstStyle>
              <a:lvl1pPr marL="342900" indent="-3429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ts val="1260"/>
                </a:lnSpc>
                <a:spcBef>
                  <a:spcPct val="50000"/>
                </a:spcBef>
                <a:defRPr/>
              </a:pPr>
              <a:r>
                <a:rPr lang="en-US" sz="1400" b="0" dirty="0">
                  <a:latin typeface="Consolas"/>
                  <a:cs typeface="Consolas"/>
                </a:rPr>
                <a:t>a  b   Nand(a,b) </a:t>
              </a:r>
            </a:p>
            <a:p>
              <a:pPr eaLnBrk="1" hangingPunct="1">
                <a:lnSpc>
                  <a:spcPts val="1260"/>
                </a:lnSpc>
                <a:spcBef>
                  <a:spcPct val="50000"/>
                </a:spcBef>
                <a:defRPr/>
              </a:pPr>
              <a:r>
                <a:rPr lang="en-US" sz="1400" b="0" dirty="0">
                  <a:latin typeface="Consolas"/>
                  <a:cs typeface="Consolas"/>
                </a:rPr>
                <a:t>0  0    1</a:t>
              </a:r>
            </a:p>
            <a:p>
              <a:pPr eaLnBrk="1" hangingPunct="1">
                <a:lnSpc>
                  <a:spcPts val="1260"/>
                </a:lnSpc>
                <a:spcBef>
                  <a:spcPct val="50000"/>
                </a:spcBef>
                <a:defRPr/>
              </a:pPr>
              <a:r>
                <a:rPr lang="en-US" sz="1400" b="0" dirty="0">
                  <a:latin typeface="Consolas"/>
                  <a:cs typeface="Consolas"/>
                </a:rPr>
                <a:t>0  1    1 </a:t>
              </a:r>
            </a:p>
            <a:p>
              <a:pPr eaLnBrk="1" hangingPunct="1">
                <a:lnSpc>
                  <a:spcPts val="1260"/>
                </a:lnSpc>
                <a:spcBef>
                  <a:spcPct val="50000"/>
                </a:spcBef>
                <a:defRPr/>
              </a:pPr>
              <a:r>
                <a:rPr lang="en-US" sz="1400" b="0" dirty="0">
                  <a:latin typeface="Consolas"/>
                  <a:cs typeface="Consolas"/>
                </a:rPr>
                <a:t>1  0    1 </a:t>
              </a:r>
            </a:p>
            <a:p>
              <a:pPr eaLnBrk="1" hangingPunct="1">
                <a:lnSpc>
                  <a:spcPts val="1260"/>
                </a:lnSpc>
                <a:spcBef>
                  <a:spcPct val="50000"/>
                </a:spcBef>
                <a:defRPr/>
              </a:pPr>
              <a:r>
                <a:rPr lang="en-US" sz="1400" b="0" dirty="0">
                  <a:latin typeface="Consolas"/>
                  <a:cs typeface="Consolas"/>
                </a:rPr>
                <a:t>1  1    0 </a:t>
              </a:r>
              <a:endParaRPr lang="en-US" sz="1200" b="0" dirty="0">
                <a:latin typeface="Consolas"/>
                <a:cs typeface="Consolas"/>
              </a:endParaRPr>
            </a:p>
          </p:txBody>
        </p:sp>
        <p:sp>
          <p:nvSpPr>
            <p:cNvPr id="20" name="Line 24">
              <a:extLst>
                <a:ext uri="{FF2B5EF4-FFF2-40B4-BE49-F238E27FC236}">
                  <a16:creationId xmlns:a16="http://schemas.microsoft.com/office/drawing/2014/main" id="{535A963A-B93C-E446-5265-97131466F6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10970" y="1186849"/>
              <a:ext cx="10528" cy="121064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" name="Line 25">
              <a:extLst>
                <a:ext uri="{FF2B5EF4-FFF2-40B4-BE49-F238E27FC236}">
                  <a16:creationId xmlns:a16="http://schemas.microsoft.com/office/drawing/2014/main" id="{8CA2F964-B78A-3828-6192-6157774EAF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53200" y="1393091"/>
              <a:ext cx="1617504" cy="39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4" name="Right Arrow 3">
            <a:extLst>
              <a:ext uri="{FF2B5EF4-FFF2-40B4-BE49-F238E27FC236}">
                <a16:creationId xmlns:a16="http://schemas.microsoft.com/office/drawing/2014/main" id="{2B83CB17-7B91-30E1-DEF7-E694F38C1220}"/>
              </a:ext>
            </a:extLst>
          </p:cNvPr>
          <p:cNvSpPr/>
          <p:nvPr/>
        </p:nvSpPr>
        <p:spPr>
          <a:xfrm>
            <a:off x="1097434" y="1905000"/>
            <a:ext cx="554013" cy="355118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45004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F22046-2558-894D-2461-89BBC5E2A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183E4-51E8-D4B5-638F-9CB1A8F79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I: Hardware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4C39ED8-5A29-AD5A-3E7D-540909BF3D2F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066800"/>
            <a:ext cx="3581400" cy="457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ct val="70000"/>
              </a:spcAft>
              <a:buFont typeface="Wingdings" charset="0"/>
              <a:buNone/>
              <a:defRPr/>
            </a:pPr>
            <a:r>
              <a:rPr lang="en-US" sz="2000" dirty="0">
                <a:cs typeface="Courier New" charset="0"/>
              </a:rPr>
              <a:t>Given:</a:t>
            </a:r>
            <a:r>
              <a:rPr lang="en-US" sz="2000" b="1" dirty="0">
                <a:latin typeface="Courier New" charset="0"/>
                <a:cs typeface="Courier New" charset="0"/>
              </a:rPr>
              <a:t> </a:t>
            </a:r>
            <a:r>
              <a:rPr lang="en-US" sz="1600" dirty="0">
                <a:latin typeface="Consolas"/>
                <a:cs typeface="Consolas"/>
              </a:rPr>
              <a:t>Nand(a,b)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2B78F2C-BBAD-C156-37A7-9FBA7D44123B}"/>
              </a:ext>
            </a:extLst>
          </p:cNvPr>
          <p:cNvSpPr txBox="1">
            <a:spLocks/>
          </p:cNvSpPr>
          <p:nvPr/>
        </p:nvSpPr>
        <p:spPr bwMode="auto">
          <a:xfrm>
            <a:off x="1651447" y="1524000"/>
            <a:ext cx="5064169" cy="4641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2563" indent="-182563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Not(a) =   Nand(a,a)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And(a,b) = Not(Nand(a,b</a:t>
            </a:r>
            <a:r>
              <a:rPr lang="he-IL" sz="1600" dirty="0">
                <a:latin typeface="Consolas" charset="0"/>
                <a:cs typeface="Consolas" charset="0"/>
              </a:rPr>
              <a:t>(</a:t>
            </a:r>
            <a:r>
              <a:rPr lang="en-US" sz="1600" dirty="0">
                <a:latin typeface="Consolas" charset="0"/>
                <a:cs typeface="Consolas" charset="0"/>
              </a:rPr>
              <a:t>)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Or(a,b) =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Xor(a,b)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Mux(s,a,b)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...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Adder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ALU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RAM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CPU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Computer</a:t>
            </a:r>
          </a:p>
          <a:p>
            <a:pPr eaLnBrk="1" hangingPunct="1">
              <a:spcBef>
                <a:spcPts val="675"/>
              </a:spcBef>
              <a:buSzPct val="50000"/>
              <a:buFont typeface="Wingdings" charset="0"/>
              <a:buChar char="q"/>
            </a:pPr>
            <a:endParaRPr lang="en-US" sz="1600" dirty="0">
              <a:latin typeface="Consolas" charset="0"/>
              <a:cs typeface="Consolas" charset="0"/>
            </a:endParaRPr>
          </a:p>
          <a:p>
            <a:pPr eaLnBrk="1" hangingPunct="1">
              <a:spcBef>
                <a:spcPts val="675"/>
              </a:spcBef>
              <a:buSzPct val="50000"/>
              <a:buFont typeface="Wingdings" charset="0"/>
              <a:buChar char="q"/>
            </a:pPr>
            <a:endParaRPr lang="en-US" sz="1600" dirty="0">
              <a:latin typeface="Consolas" charset="0"/>
              <a:cs typeface="Consolas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8FFC11B-405A-E8F0-A239-51F7D1B1BE44}"/>
              </a:ext>
            </a:extLst>
          </p:cNvPr>
          <p:cNvGrpSpPr/>
          <p:nvPr/>
        </p:nvGrpSpPr>
        <p:grpSpPr>
          <a:xfrm>
            <a:off x="6715616" y="1010539"/>
            <a:ext cx="1921868" cy="1593638"/>
            <a:chOff x="6400800" y="990600"/>
            <a:chExt cx="1921868" cy="1593638"/>
          </a:xfrm>
        </p:grpSpPr>
        <p:sp>
          <p:nvSpPr>
            <p:cNvPr id="19" name="Text Box 23">
              <a:extLst>
                <a:ext uri="{FF2B5EF4-FFF2-40B4-BE49-F238E27FC236}">
                  <a16:creationId xmlns:a16="http://schemas.microsoft.com/office/drawing/2014/main" id="{6671CA73-6134-4E32-1155-5FA54E25E2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0800" y="990600"/>
              <a:ext cx="1921868" cy="159363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201600" tIns="190800" rIns="93600" bIns="190800"/>
            <a:lstStyle>
              <a:lvl1pPr marL="342900" indent="-3429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ts val="1260"/>
                </a:lnSpc>
                <a:spcBef>
                  <a:spcPct val="50000"/>
                </a:spcBef>
                <a:defRPr/>
              </a:pPr>
              <a:r>
                <a:rPr lang="en-US" sz="1400" b="0" dirty="0">
                  <a:latin typeface="Consolas"/>
                  <a:cs typeface="Consolas"/>
                </a:rPr>
                <a:t>a  b   Nand(a,b) </a:t>
              </a:r>
            </a:p>
            <a:p>
              <a:pPr eaLnBrk="1" hangingPunct="1">
                <a:lnSpc>
                  <a:spcPts val="1260"/>
                </a:lnSpc>
                <a:spcBef>
                  <a:spcPct val="50000"/>
                </a:spcBef>
                <a:defRPr/>
              </a:pPr>
              <a:r>
                <a:rPr lang="en-US" sz="1400" b="0" dirty="0">
                  <a:latin typeface="Consolas"/>
                  <a:cs typeface="Consolas"/>
                </a:rPr>
                <a:t>0  0    1</a:t>
              </a:r>
            </a:p>
            <a:p>
              <a:pPr eaLnBrk="1" hangingPunct="1">
                <a:lnSpc>
                  <a:spcPts val="1260"/>
                </a:lnSpc>
                <a:spcBef>
                  <a:spcPct val="50000"/>
                </a:spcBef>
                <a:defRPr/>
              </a:pPr>
              <a:r>
                <a:rPr lang="en-US" sz="1400" b="0" dirty="0">
                  <a:latin typeface="Consolas"/>
                  <a:cs typeface="Consolas"/>
                </a:rPr>
                <a:t>0  1    1 </a:t>
              </a:r>
            </a:p>
            <a:p>
              <a:pPr eaLnBrk="1" hangingPunct="1">
                <a:lnSpc>
                  <a:spcPts val="1260"/>
                </a:lnSpc>
                <a:spcBef>
                  <a:spcPct val="50000"/>
                </a:spcBef>
                <a:defRPr/>
              </a:pPr>
              <a:r>
                <a:rPr lang="en-US" sz="1400" b="0" dirty="0">
                  <a:latin typeface="Consolas"/>
                  <a:cs typeface="Consolas"/>
                </a:rPr>
                <a:t>1  0    1 </a:t>
              </a:r>
            </a:p>
            <a:p>
              <a:pPr eaLnBrk="1" hangingPunct="1">
                <a:lnSpc>
                  <a:spcPts val="1260"/>
                </a:lnSpc>
                <a:spcBef>
                  <a:spcPct val="50000"/>
                </a:spcBef>
                <a:defRPr/>
              </a:pPr>
              <a:r>
                <a:rPr lang="en-US" sz="1400" b="0" dirty="0">
                  <a:latin typeface="Consolas"/>
                  <a:cs typeface="Consolas"/>
                </a:rPr>
                <a:t>1  1    0 </a:t>
              </a:r>
              <a:endParaRPr lang="en-US" sz="1200" b="0" dirty="0">
                <a:latin typeface="Consolas"/>
                <a:cs typeface="Consolas"/>
              </a:endParaRPr>
            </a:p>
          </p:txBody>
        </p:sp>
        <p:sp>
          <p:nvSpPr>
            <p:cNvPr id="20" name="Line 24">
              <a:extLst>
                <a:ext uri="{FF2B5EF4-FFF2-40B4-BE49-F238E27FC236}">
                  <a16:creationId xmlns:a16="http://schemas.microsoft.com/office/drawing/2014/main" id="{59B38D68-24C2-8083-2224-5DA9E1E3FC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10970" y="1186849"/>
              <a:ext cx="10528" cy="121064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" name="Line 25">
              <a:extLst>
                <a:ext uri="{FF2B5EF4-FFF2-40B4-BE49-F238E27FC236}">
                  <a16:creationId xmlns:a16="http://schemas.microsoft.com/office/drawing/2014/main" id="{FED23247-0B4E-A3A9-E108-4DE8B35BB5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53200" y="1393091"/>
              <a:ext cx="1617504" cy="39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endParaRPr lang="en-US" dirty="0"/>
            </a:p>
          </p:txBody>
        </p:sp>
      </p:grpSp>
      <p:pic>
        <p:nvPicPr>
          <p:cNvPr id="4" name="Picture 3" descr="Question Mark l What is a Question Mark? - Teaching Wiki">
            <a:extLst>
              <a:ext uri="{FF2B5EF4-FFF2-40B4-BE49-F238E27FC236}">
                <a16:creationId xmlns:a16="http://schemas.microsoft.com/office/drawing/2014/main" id="{87D4C951-FB0B-DC37-E72A-9D525AB15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7962" y="2323618"/>
            <a:ext cx="291912" cy="37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4E08E2A6-9A97-C010-0B97-4634A4D3EB1B}"/>
              </a:ext>
            </a:extLst>
          </p:cNvPr>
          <p:cNvSpPr/>
          <p:nvPr/>
        </p:nvSpPr>
        <p:spPr>
          <a:xfrm>
            <a:off x="1097434" y="2323618"/>
            <a:ext cx="554013" cy="355118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8622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DB491-251F-1FA3-2E71-83861ECD6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69FD1-A042-CF9F-0E24-EC8DC21F7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I: Hardware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D5B88FE1-09B4-9182-519B-91037AB84BE0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066800"/>
            <a:ext cx="3581400" cy="457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ct val="70000"/>
              </a:spcAft>
              <a:buFont typeface="Wingdings" charset="0"/>
              <a:buNone/>
              <a:defRPr/>
            </a:pPr>
            <a:r>
              <a:rPr lang="en-US" sz="2000" dirty="0">
                <a:cs typeface="Courier New" charset="0"/>
              </a:rPr>
              <a:t>Given:</a:t>
            </a:r>
            <a:r>
              <a:rPr lang="en-US" sz="2000" b="1" dirty="0">
                <a:latin typeface="Courier New" charset="0"/>
                <a:cs typeface="Courier New" charset="0"/>
              </a:rPr>
              <a:t> </a:t>
            </a:r>
            <a:r>
              <a:rPr lang="en-US" sz="1600" dirty="0">
                <a:latin typeface="Consolas"/>
                <a:cs typeface="Consolas"/>
              </a:rPr>
              <a:t>Nand(a,b)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E9711FB-9B10-799B-0D0D-23594821810F}"/>
              </a:ext>
            </a:extLst>
          </p:cNvPr>
          <p:cNvSpPr txBox="1">
            <a:spLocks/>
          </p:cNvSpPr>
          <p:nvPr/>
        </p:nvSpPr>
        <p:spPr bwMode="auto">
          <a:xfrm>
            <a:off x="1651447" y="1524000"/>
            <a:ext cx="5064169" cy="4641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2563" indent="-182563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Not(a) =   Nand(a,a)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And(a,b) = Not(Nand(a,b</a:t>
            </a:r>
            <a:r>
              <a:rPr lang="he-IL" sz="1600" dirty="0">
                <a:latin typeface="Consolas" charset="0"/>
                <a:cs typeface="Consolas" charset="0"/>
              </a:rPr>
              <a:t>(</a:t>
            </a:r>
            <a:r>
              <a:rPr lang="en-US" sz="1600" dirty="0">
                <a:latin typeface="Consolas" charset="0"/>
                <a:cs typeface="Consolas" charset="0"/>
              </a:rPr>
              <a:t>)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Or(a,b) =  </a:t>
            </a:r>
            <a:r>
              <a:rPr lang="en-US" sz="1600" dirty="0">
                <a:latin typeface="Consolas"/>
                <a:cs typeface="Consolas"/>
              </a:rPr>
              <a:t>Not(And(Not(a),Not(b)))</a:t>
            </a:r>
            <a:endParaRPr lang="en-US" sz="1600" dirty="0">
              <a:latin typeface="Consolas" charset="0"/>
              <a:cs typeface="Consolas" charset="0"/>
            </a:endParaRP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Xor(a,b)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Mux(s,a,b)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...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Adder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ALU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RAM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CPU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Computer</a:t>
            </a:r>
          </a:p>
          <a:p>
            <a:pPr eaLnBrk="1" hangingPunct="1">
              <a:spcBef>
                <a:spcPts val="675"/>
              </a:spcBef>
              <a:buSzPct val="50000"/>
              <a:buFont typeface="Wingdings" charset="0"/>
              <a:buChar char="q"/>
            </a:pPr>
            <a:endParaRPr lang="en-US" sz="1600" dirty="0">
              <a:latin typeface="Consolas" charset="0"/>
              <a:cs typeface="Consolas" charset="0"/>
            </a:endParaRPr>
          </a:p>
          <a:p>
            <a:pPr eaLnBrk="1" hangingPunct="1">
              <a:spcBef>
                <a:spcPts val="675"/>
              </a:spcBef>
              <a:buSzPct val="50000"/>
              <a:buFont typeface="Wingdings" charset="0"/>
              <a:buChar char="q"/>
            </a:pPr>
            <a:endParaRPr lang="en-US" sz="1600" dirty="0">
              <a:latin typeface="Consolas" charset="0"/>
              <a:cs typeface="Consolas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DA5F567-B1B3-D9D7-EE97-9BB54E465CB0}"/>
              </a:ext>
            </a:extLst>
          </p:cNvPr>
          <p:cNvGrpSpPr/>
          <p:nvPr/>
        </p:nvGrpSpPr>
        <p:grpSpPr>
          <a:xfrm>
            <a:off x="6715616" y="1010539"/>
            <a:ext cx="1921868" cy="1593638"/>
            <a:chOff x="6400800" y="990600"/>
            <a:chExt cx="1921868" cy="1593638"/>
          </a:xfrm>
        </p:grpSpPr>
        <p:sp>
          <p:nvSpPr>
            <p:cNvPr id="19" name="Text Box 23">
              <a:extLst>
                <a:ext uri="{FF2B5EF4-FFF2-40B4-BE49-F238E27FC236}">
                  <a16:creationId xmlns:a16="http://schemas.microsoft.com/office/drawing/2014/main" id="{A66B7CD9-5F58-AAF5-72DB-26D31EE82F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0800" y="990600"/>
              <a:ext cx="1921868" cy="159363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201600" tIns="190800" rIns="93600" bIns="190800"/>
            <a:lstStyle>
              <a:lvl1pPr marL="342900" indent="-3429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ts val="1260"/>
                </a:lnSpc>
                <a:spcBef>
                  <a:spcPct val="50000"/>
                </a:spcBef>
                <a:defRPr/>
              </a:pPr>
              <a:r>
                <a:rPr lang="en-US" sz="1400" b="0" dirty="0">
                  <a:latin typeface="Consolas"/>
                  <a:cs typeface="Consolas"/>
                </a:rPr>
                <a:t>a  b   Nand(a,b) </a:t>
              </a:r>
            </a:p>
            <a:p>
              <a:pPr eaLnBrk="1" hangingPunct="1">
                <a:lnSpc>
                  <a:spcPts val="1260"/>
                </a:lnSpc>
                <a:spcBef>
                  <a:spcPct val="50000"/>
                </a:spcBef>
                <a:defRPr/>
              </a:pPr>
              <a:r>
                <a:rPr lang="en-US" sz="1400" b="0" dirty="0">
                  <a:latin typeface="Consolas"/>
                  <a:cs typeface="Consolas"/>
                </a:rPr>
                <a:t>0  0    1</a:t>
              </a:r>
            </a:p>
            <a:p>
              <a:pPr eaLnBrk="1" hangingPunct="1">
                <a:lnSpc>
                  <a:spcPts val="1260"/>
                </a:lnSpc>
                <a:spcBef>
                  <a:spcPct val="50000"/>
                </a:spcBef>
                <a:defRPr/>
              </a:pPr>
              <a:r>
                <a:rPr lang="en-US" sz="1400" b="0" dirty="0">
                  <a:latin typeface="Consolas"/>
                  <a:cs typeface="Consolas"/>
                </a:rPr>
                <a:t>0  1    1 </a:t>
              </a:r>
            </a:p>
            <a:p>
              <a:pPr eaLnBrk="1" hangingPunct="1">
                <a:lnSpc>
                  <a:spcPts val="1260"/>
                </a:lnSpc>
                <a:spcBef>
                  <a:spcPct val="50000"/>
                </a:spcBef>
                <a:defRPr/>
              </a:pPr>
              <a:r>
                <a:rPr lang="en-US" sz="1400" b="0" dirty="0">
                  <a:latin typeface="Consolas"/>
                  <a:cs typeface="Consolas"/>
                </a:rPr>
                <a:t>1  0    1 </a:t>
              </a:r>
            </a:p>
            <a:p>
              <a:pPr eaLnBrk="1" hangingPunct="1">
                <a:lnSpc>
                  <a:spcPts val="1260"/>
                </a:lnSpc>
                <a:spcBef>
                  <a:spcPct val="50000"/>
                </a:spcBef>
                <a:defRPr/>
              </a:pPr>
              <a:r>
                <a:rPr lang="en-US" sz="1400" b="0" dirty="0">
                  <a:latin typeface="Consolas"/>
                  <a:cs typeface="Consolas"/>
                </a:rPr>
                <a:t>1  1    0 </a:t>
              </a:r>
              <a:endParaRPr lang="en-US" sz="1200" b="0" dirty="0">
                <a:latin typeface="Consolas"/>
                <a:cs typeface="Consolas"/>
              </a:endParaRPr>
            </a:p>
          </p:txBody>
        </p:sp>
        <p:sp>
          <p:nvSpPr>
            <p:cNvPr id="20" name="Line 24">
              <a:extLst>
                <a:ext uri="{FF2B5EF4-FFF2-40B4-BE49-F238E27FC236}">
                  <a16:creationId xmlns:a16="http://schemas.microsoft.com/office/drawing/2014/main" id="{9B73E28D-2CD4-0CEC-26AC-255E4AF934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10970" y="1186849"/>
              <a:ext cx="10528" cy="121064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" name="Line 25">
              <a:extLst>
                <a:ext uri="{FF2B5EF4-FFF2-40B4-BE49-F238E27FC236}">
                  <a16:creationId xmlns:a16="http://schemas.microsoft.com/office/drawing/2014/main" id="{2E1C0657-C76F-7BF5-FC33-BD9FF1B8C1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53200" y="1393091"/>
              <a:ext cx="1617504" cy="39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5" name="Right Arrow 4">
            <a:extLst>
              <a:ext uri="{FF2B5EF4-FFF2-40B4-BE49-F238E27FC236}">
                <a16:creationId xmlns:a16="http://schemas.microsoft.com/office/drawing/2014/main" id="{5C3EA48F-E66A-1B49-4595-4C58D9191685}"/>
              </a:ext>
            </a:extLst>
          </p:cNvPr>
          <p:cNvSpPr/>
          <p:nvPr/>
        </p:nvSpPr>
        <p:spPr>
          <a:xfrm>
            <a:off x="1097434" y="2323618"/>
            <a:ext cx="554013" cy="355118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2245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15960-067F-4B30-BC4A-C161AF3943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6030A-E2B6-0E8E-72E9-2A9BBA23E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I: Hardware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C31FF1FC-18CE-184D-9F73-7390B257C959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066800"/>
            <a:ext cx="3581400" cy="457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ct val="70000"/>
              </a:spcAft>
              <a:buFont typeface="Wingdings" charset="0"/>
              <a:buNone/>
              <a:defRPr/>
            </a:pPr>
            <a:r>
              <a:rPr lang="en-US" sz="2000" dirty="0">
                <a:cs typeface="Courier New" charset="0"/>
              </a:rPr>
              <a:t>Given:</a:t>
            </a:r>
            <a:r>
              <a:rPr lang="en-US" sz="2000" b="1" dirty="0">
                <a:latin typeface="Courier New" charset="0"/>
                <a:cs typeface="Courier New" charset="0"/>
              </a:rPr>
              <a:t> </a:t>
            </a:r>
            <a:r>
              <a:rPr lang="en-US" sz="1600" dirty="0">
                <a:latin typeface="Consolas"/>
                <a:cs typeface="Consolas"/>
              </a:rPr>
              <a:t>Nand(a,b)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CA98B93-9847-38F9-B26A-DAA9E2375FF2}"/>
              </a:ext>
            </a:extLst>
          </p:cNvPr>
          <p:cNvSpPr txBox="1">
            <a:spLocks/>
          </p:cNvSpPr>
          <p:nvPr/>
        </p:nvSpPr>
        <p:spPr bwMode="auto">
          <a:xfrm>
            <a:off x="1651447" y="1524000"/>
            <a:ext cx="5064169" cy="4641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2563" indent="-182563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Not(a) =   Nand(a,a)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And(a,b) = Not(Nand(a,b</a:t>
            </a:r>
            <a:r>
              <a:rPr lang="he-IL" sz="1600" dirty="0">
                <a:latin typeface="Consolas" charset="0"/>
                <a:cs typeface="Consolas" charset="0"/>
              </a:rPr>
              <a:t>(</a:t>
            </a:r>
            <a:r>
              <a:rPr lang="en-US" sz="1600" dirty="0">
                <a:latin typeface="Consolas" charset="0"/>
                <a:cs typeface="Consolas" charset="0"/>
              </a:rPr>
              <a:t>)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Or(a,b) =  </a:t>
            </a:r>
            <a:r>
              <a:rPr lang="en-US" sz="1600" dirty="0">
                <a:latin typeface="Consolas"/>
                <a:cs typeface="Consolas"/>
              </a:rPr>
              <a:t>Not(And(Not(a),Not(b)))</a:t>
            </a:r>
            <a:endParaRPr lang="en-US" sz="1600" dirty="0">
              <a:latin typeface="Consolas" charset="0"/>
              <a:cs typeface="Consolas" charset="0"/>
            </a:endParaRP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Xor(a,b) =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Mux(s,a,b)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...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Adder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ALU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RAM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CPU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Computer</a:t>
            </a:r>
          </a:p>
          <a:p>
            <a:pPr eaLnBrk="1" hangingPunct="1">
              <a:spcBef>
                <a:spcPts val="675"/>
              </a:spcBef>
              <a:buSzPct val="50000"/>
              <a:buFont typeface="Wingdings" charset="0"/>
              <a:buChar char="q"/>
            </a:pPr>
            <a:endParaRPr lang="en-US" sz="1600" dirty="0">
              <a:latin typeface="Consolas" charset="0"/>
              <a:cs typeface="Consolas" charset="0"/>
            </a:endParaRPr>
          </a:p>
          <a:p>
            <a:pPr eaLnBrk="1" hangingPunct="1">
              <a:spcBef>
                <a:spcPts val="675"/>
              </a:spcBef>
              <a:buSzPct val="50000"/>
              <a:buFont typeface="Wingdings" charset="0"/>
              <a:buChar char="q"/>
            </a:pPr>
            <a:endParaRPr lang="en-US" sz="1600" dirty="0">
              <a:latin typeface="Consolas" charset="0"/>
              <a:cs typeface="Consolas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81F3C02-915F-94BB-FFBE-ADE7DE56677A}"/>
              </a:ext>
            </a:extLst>
          </p:cNvPr>
          <p:cNvGrpSpPr/>
          <p:nvPr/>
        </p:nvGrpSpPr>
        <p:grpSpPr>
          <a:xfrm>
            <a:off x="6715616" y="1010539"/>
            <a:ext cx="1921868" cy="1593638"/>
            <a:chOff x="6400800" y="990600"/>
            <a:chExt cx="1921868" cy="1593638"/>
          </a:xfrm>
        </p:grpSpPr>
        <p:sp>
          <p:nvSpPr>
            <p:cNvPr id="19" name="Text Box 23">
              <a:extLst>
                <a:ext uri="{FF2B5EF4-FFF2-40B4-BE49-F238E27FC236}">
                  <a16:creationId xmlns:a16="http://schemas.microsoft.com/office/drawing/2014/main" id="{97CE08D7-666B-4FA3-76B5-E9819A0BA4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0800" y="990600"/>
              <a:ext cx="1921868" cy="159363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201600" tIns="190800" rIns="93600" bIns="190800"/>
            <a:lstStyle>
              <a:lvl1pPr marL="342900" indent="-3429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ts val="1260"/>
                </a:lnSpc>
                <a:spcBef>
                  <a:spcPct val="50000"/>
                </a:spcBef>
                <a:defRPr/>
              </a:pPr>
              <a:r>
                <a:rPr lang="en-US" sz="1400" b="0" dirty="0">
                  <a:latin typeface="Consolas"/>
                  <a:cs typeface="Consolas"/>
                </a:rPr>
                <a:t>a  b   Nand(a,b) </a:t>
              </a:r>
            </a:p>
            <a:p>
              <a:pPr eaLnBrk="1" hangingPunct="1">
                <a:lnSpc>
                  <a:spcPts val="1260"/>
                </a:lnSpc>
                <a:spcBef>
                  <a:spcPct val="50000"/>
                </a:spcBef>
                <a:defRPr/>
              </a:pPr>
              <a:r>
                <a:rPr lang="en-US" sz="1400" b="0" dirty="0">
                  <a:latin typeface="Consolas"/>
                  <a:cs typeface="Consolas"/>
                </a:rPr>
                <a:t>0  0    1</a:t>
              </a:r>
            </a:p>
            <a:p>
              <a:pPr eaLnBrk="1" hangingPunct="1">
                <a:lnSpc>
                  <a:spcPts val="1260"/>
                </a:lnSpc>
                <a:spcBef>
                  <a:spcPct val="50000"/>
                </a:spcBef>
                <a:defRPr/>
              </a:pPr>
              <a:r>
                <a:rPr lang="en-US" sz="1400" b="0" dirty="0">
                  <a:latin typeface="Consolas"/>
                  <a:cs typeface="Consolas"/>
                </a:rPr>
                <a:t>0  1    1 </a:t>
              </a:r>
            </a:p>
            <a:p>
              <a:pPr eaLnBrk="1" hangingPunct="1">
                <a:lnSpc>
                  <a:spcPts val="1260"/>
                </a:lnSpc>
                <a:spcBef>
                  <a:spcPct val="50000"/>
                </a:spcBef>
                <a:defRPr/>
              </a:pPr>
              <a:r>
                <a:rPr lang="en-US" sz="1400" b="0" dirty="0">
                  <a:latin typeface="Consolas"/>
                  <a:cs typeface="Consolas"/>
                </a:rPr>
                <a:t>1  0    1 </a:t>
              </a:r>
            </a:p>
            <a:p>
              <a:pPr eaLnBrk="1" hangingPunct="1">
                <a:lnSpc>
                  <a:spcPts val="1260"/>
                </a:lnSpc>
                <a:spcBef>
                  <a:spcPct val="50000"/>
                </a:spcBef>
                <a:defRPr/>
              </a:pPr>
              <a:r>
                <a:rPr lang="en-US" sz="1400" b="0" dirty="0">
                  <a:latin typeface="Consolas"/>
                  <a:cs typeface="Consolas"/>
                </a:rPr>
                <a:t>1  1    0 </a:t>
              </a:r>
              <a:endParaRPr lang="en-US" sz="1200" b="0" dirty="0">
                <a:latin typeface="Consolas"/>
                <a:cs typeface="Consolas"/>
              </a:endParaRPr>
            </a:p>
          </p:txBody>
        </p:sp>
        <p:sp>
          <p:nvSpPr>
            <p:cNvPr id="20" name="Line 24">
              <a:extLst>
                <a:ext uri="{FF2B5EF4-FFF2-40B4-BE49-F238E27FC236}">
                  <a16:creationId xmlns:a16="http://schemas.microsoft.com/office/drawing/2014/main" id="{A315F74D-F413-4ADD-0D31-6EC0C56751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10970" y="1186849"/>
              <a:ext cx="10528" cy="121064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" name="Line 25">
              <a:extLst>
                <a:ext uri="{FF2B5EF4-FFF2-40B4-BE49-F238E27FC236}">
                  <a16:creationId xmlns:a16="http://schemas.microsoft.com/office/drawing/2014/main" id="{E407B74B-0800-438D-E94A-8A2DC4AA28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53200" y="1393091"/>
              <a:ext cx="1617504" cy="39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4" name="Right Arrow 3">
            <a:extLst>
              <a:ext uri="{FF2B5EF4-FFF2-40B4-BE49-F238E27FC236}">
                <a16:creationId xmlns:a16="http://schemas.microsoft.com/office/drawing/2014/main" id="{9A98F7A2-CF88-98C0-6982-55DE6496B7E1}"/>
              </a:ext>
            </a:extLst>
          </p:cNvPr>
          <p:cNvSpPr/>
          <p:nvPr/>
        </p:nvSpPr>
        <p:spPr>
          <a:xfrm>
            <a:off x="1097434" y="2708549"/>
            <a:ext cx="554013" cy="355118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Question Mark l What is a Question Mark? - Teaching Wiki">
            <a:extLst>
              <a:ext uri="{FF2B5EF4-FFF2-40B4-BE49-F238E27FC236}">
                <a16:creationId xmlns:a16="http://schemas.microsoft.com/office/drawing/2014/main" id="{2898550E-8837-209E-9292-420459E4D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462" y="2708549"/>
            <a:ext cx="291912" cy="37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3153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1A9A2B-B6A1-CDE7-71B7-E56524444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88324-0548-1A62-F39F-746B94973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I: Hardware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FE4A77DE-4765-E2DF-2E66-28F301FF4FF0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066800"/>
            <a:ext cx="3581400" cy="457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ct val="70000"/>
              </a:spcAft>
              <a:buFont typeface="Wingdings" charset="0"/>
              <a:buNone/>
              <a:defRPr/>
            </a:pPr>
            <a:r>
              <a:rPr lang="en-US" sz="2000" dirty="0">
                <a:cs typeface="Courier New" charset="0"/>
              </a:rPr>
              <a:t>Given:</a:t>
            </a:r>
            <a:r>
              <a:rPr lang="en-US" sz="2000" b="1" dirty="0">
                <a:latin typeface="Courier New" charset="0"/>
                <a:cs typeface="Courier New" charset="0"/>
              </a:rPr>
              <a:t> </a:t>
            </a:r>
            <a:r>
              <a:rPr lang="en-US" sz="1600" dirty="0">
                <a:latin typeface="Consolas"/>
                <a:cs typeface="Consolas"/>
              </a:rPr>
              <a:t>Nand(a,b)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89A09C9-804B-366C-2A22-8640B0468563}"/>
              </a:ext>
            </a:extLst>
          </p:cNvPr>
          <p:cNvSpPr txBox="1">
            <a:spLocks/>
          </p:cNvSpPr>
          <p:nvPr/>
        </p:nvSpPr>
        <p:spPr bwMode="auto">
          <a:xfrm>
            <a:off x="1651447" y="1524000"/>
            <a:ext cx="5064169" cy="4641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2563" indent="-182563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Not(a) =   Nand(a,a)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And(a,b) = Not(Nand(a,b</a:t>
            </a:r>
            <a:r>
              <a:rPr lang="he-IL" sz="1600" dirty="0">
                <a:latin typeface="Consolas" charset="0"/>
                <a:cs typeface="Consolas" charset="0"/>
              </a:rPr>
              <a:t>(</a:t>
            </a:r>
            <a:r>
              <a:rPr lang="en-US" sz="1600" dirty="0">
                <a:latin typeface="Consolas" charset="0"/>
                <a:cs typeface="Consolas" charset="0"/>
              </a:rPr>
              <a:t>)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Or(a,b) =  </a:t>
            </a:r>
            <a:r>
              <a:rPr lang="en-US" sz="1600" dirty="0">
                <a:latin typeface="Consolas"/>
                <a:cs typeface="Consolas"/>
              </a:rPr>
              <a:t>Not(And(Not(a),Not(b)))</a:t>
            </a:r>
            <a:endParaRPr lang="en-US" sz="1600" dirty="0">
              <a:latin typeface="Consolas" charset="0"/>
              <a:cs typeface="Consolas" charset="0"/>
            </a:endParaRP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Xor(a,b) = Or(And(a,Not(b)),And(Not(a),b))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Mux(s,a,b)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...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Adder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ALU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RAM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CPU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Computer</a:t>
            </a:r>
          </a:p>
          <a:p>
            <a:pPr eaLnBrk="1" hangingPunct="1">
              <a:spcBef>
                <a:spcPts val="675"/>
              </a:spcBef>
              <a:buSzPct val="50000"/>
              <a:buFont typeface="Wingdings" charset="0"/>
              <a:buChar char="q"/>
            </a:pPr>
            <a:endParaRPr lang="en-US" sz="1600" dirty="0">
              <a:latin typeface="Consolas" charset="0"/>
              <a:cs typeface="Consolas" charset="0"/>
            </a:endParaRPr>
          </a:p>
          <a:p>
            <a:pPr eaLnBrk="1" hangingPunct="1">
              <a:spcBef>
                <a:spcPts val="675"/>
              </a:spcBef>
              <a:buSzPct val="50000"/>
              <a:buFont typeface="Wingdings" charset="0"/>
              <a:buChar char="q"/>
            </a:pPr>
            <a:endParaRPr lang="en-US" sz="1600" dirty="0">
              <a:latin typeface="Consolas" charset="0"/>
              <a:cs typeface="Consolas" charset="0"/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95945BE7-D632-9DD7-453C-EB9F8B52E162}"/>
              </a:ext>
            </a:extLst>
          </p:cNvPr>
          <p:cNvSpPr txBox="1">
            <a:spLocks noChangeArrowheads="1"/>
          </p:cNvSpPr>
          <p:nvPr/>
        </p:nvSpPr>
        <p:spPr>
          <a:xfrm>
            <a:off x="4635670" y="3844958"/>
            <a:ext cx="5251149" cy="175272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sz="2000" u="sng" dirty="0">
                <a:solidFill>
                  <a:srgbClr val="000000"/>
                </a:solidFill>
              </a:rPr>
              <a:t>Tools</a:t>
            </a:r>
          </a:p>
          <a:p>
            <a:pPr marL="182563" indent="-182563">
              <a:lnSpc>
                <a:spcPct val="100000"/>
              </a:lnSpc>
              <a:spcBef>
                <a:spcPts val="1200"/>
              </a:spcBef>
              <a:defRPr/>
            </a:pPr>
            <a:r>
              <a:rPr lang="en-US" sz="2000" dirty="0">
                <a:solidFill>
                  <a:srgbClr val="000000"/>
                </a:solidFill>
              </a:rPr>
              <a:t>Chip specifications / test scripts</a:t>
            </a:r>
          </a:p>
          <a:p>
            <a:pPr marL="182563" indent="-182563">
              <a:lnSpc>
                <a:spcPct val="100000"/>
              </a:lnSpc>
              <a:spcBef>
                <a:spcPts val="1200"/>
              </a:spcBef>
              <a:defRPr/>
            </a:pPr>
            <a:r>
              <a:rPr lang="en-US" sz="2000" dirty="0">
                <a:solidFill>
                  <a:srgbClr val="000000"/>
                </a:solidFill>
              </a:rPr>
              <a:t>Hardware Description Language</a:t>
            </a:r>
          </a:p>
          <a:p>
            <a:pPr marL="182563" indent="-182563">
              <a:lnSpc>
                <a:spcPct val="100000"/>
              </a:lnSpc>
              <a:spcBef>
                <a:spcPts val="1200"/>
              </a:spcBef>
              <a:defRPr/>
            </a:pPr>
            <a:r>
              <a:rPr lang="en-US" sz="2000" dirty="0">
                <a:solidFill>
                  <a:srgbClr val="000000"/>
                </a:solidFill>
              </a:rPr>
              <a:t>Hardware simulator.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1706C57-0C24-F50C-A372-9056A3825323}"/>
              </a:ext>
            </a:extLst>
          </p:cNvPr>
          <p:cNvGrpSpPr/>
          <p:nvPr/>
        </p:nvGrpSpPr>
        <p:grpSpPr>
          <a:xfrm>
            <a:off x="6715616" y="1010539"/>
            <a:ext cx="1921868" cy="1593638"/>
            <a:chOff x="6400800" y="990600"/>
            <a:chExt cx="1921868" cy="1593638"/>
          </a:xfrm>
        </p:grpSpPr>
        <p:sp>
          <p:nvSpPr>
            <p:cNvPr id="19" name="Text Box 23">
              <a:extLst>
                <a:ext uri="{FF2B5EF4-FFF2-40B4-BE49-F238E27FC236}">
                  <a16:creationId xmlns:a16="http://schemas.microsoft.com/office/drawing/2014/main" id="{EB5F0135-31E1-8C69-79D3-55679F6E1E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00800" y="990600"/>
              <a:ext cx="1921868" cy="1593638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201600" tIns="190800" rIns="93600" bIns="190800"/>
            <a:lstStyle>
              <a:lvl1pPr marL="342900" indent="-3429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ts val="1260"/>
                </a:lnSpc>
                <a:spcBef>
                  <a:spcPct val="50000"/>
                </a:spcBef>
                <a:defRPr/>
              </a:pPr>
              <a:r>
                <a:rPr lang="en-US" sz="1400" b="0" dirty="0">
                  <a:latin typeface="Consolas"/>
                  <a:cs typeface="Consolas"/>
                </a:rPr>
                <a:t>a  b   Nand(a,b) </a:t>
              </a:r>
            </a:p>
            <a:p>
              <a:pPr eaLnBrk="1" hangingPunct="1">
                <a:lnSpc>
                  <a:spcPts val="1260"/>
                </a:lnSpc>
                <a:spcBef>
                  <a:spcPct val="50000"/>
                </a:spcBef>
                <a:defRPr/>
              </a:pPr>
              <a:r>
                <a:rPr lang="en-US" sz="1400" b="0" dirty="0">
                  <a:latin typeface="Consolas"/>
                  <a:cs typeface="Consolas"/>
                </a:rPr>
                <a:t>0  0    1</a:t>
              </a:r>
            </a:p>
            <a:p>
              <a:pPr eaLnBrk="1" hangingPunct="1">
                <a:lnSpc>
                  <a:spcPts val="1260"/>
                </a:lnSpc>
                <a:spcBef>
                  <a:spcPct val="50000"/>
                </a:spcBef>
                <a:defRPr/>
              </a:pPr>
              <a:r>
                <a:rPr lang="en-US" sz="1400" b="0" dirty="0">
                  <a:latin typeface="Consolas"/>
                  <a:cs typeface="Consolas"/>
                </a:rPr>
                <a:t>0  1    1 </a:t>
              </a:r>
            </a:p>
            <a:p>
              <a:pPr eaLnBrk="1" hangingPunct="1">
                <a:lnSpc>
                  <a:spcPts val="1260"/>
                </a:lnSpc>
                <a:spcBef>
                  <a:spcPct val="50000"/>
                </a:spcBef>
                <a:defRPr/>
              </a:pPr>
              <a:r>
                <a:rPr lang="en-US" sz="1400" b="0" dirty="0">
                  <a:latin typeface="Consolas"/>
                  <a:cs typeface="Consolas"/>
                </a:rPr>
                <a:t>1  0    1 </a:t>
              </a:r>
            </a:p>
            <a:p>
              <a:pPr eaLnBrk="1" hangingPunct="1">
                <a:lnSpc>
                  <a:spcPts val="1260"/>
                </a:lnSpc>
                <a:spcBef>
                  <a:spcPct val="50000"/>
                </a:spcBef>
                <a:defRPr/>
              </a:pPr>
              <a:r>
                <a:rPr lang="en-US" sz="1400" b="0" dirty="0">
                  <a:latin typeface="Consolas"/>
                  <a:cs typeface="Consolas"/>
                </a:rPr>
                <a:t>1  1    0 </a:t>
              </a:r>
              <a:endParaRPr lang="en-US" sz="1200" b="0" dirty="0">
                <a:latin typeface="Consolas"/>
                <a:cs typeface="Consolas"/>
              </a:endParaRPr>
            </a:p>
          </p:txBody>
        </p:sp>
        <p:sp>
          <p:nvSpPr>
            <p:cNvPr id="20" name="Line 24">
              <a:extLst>
                <a:ext uri="{FF2B5EF4-FFF2-40B4-BE49-F238E27FC236}">
                  <a16:creationId xmlns:a16="http://schemas.microsoft.com/office/drawing/2014/main" id="{5BDCDF46-1628-7B7A-6AEB-CC45E19E15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110970" y="1186849"/>
              <a:ext cx="10528" cy="121064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endParaRPr lang="en-US" dirty="0"/>
            </a:p>
          </p:txBody>
        </p:sp>
        <p:sp>
          <p:nvSpPr>
            <p:cNvPr id="21" name="Line 25">
              <a:extLst>
                <a:ext uri="{FF2B5EF4-FFF2-40B4-BE49-F238E27FC236}">
                  <a16:creationId xmlns:a16="http://schemas.microsoft.com/office/drawing/2014/main" id="{950DD910-D474-A16B-34F2-072FFF666C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53200" y="1393091"/>
              <a:ext cx="1617504" cy="39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endParaRPr lang="en-US" dirty="0"/>
            </a:p>
          </p:txBody>
        </p:sp>
      </p:grpSp>
      <p:sp>
        <p:nvSpPr>
          <p:cNvPr id="5" name="Right Arrow 4">
            <a:extLst>
              <a:ext uri="{FF2B5EF4-FFF2-40B4-BE49-F238E27FC236}">
                <a16:creationId xmlns:a16="http://schemas.microsoft.com/office/drawing/2014/main" id="{6D5F0D2D-758D-3EE5-C7AD-F634DE7AE314}"/>
              </a:ext>
            </a:extLst>
          </p:cNvPr>
          <p:cNvSpPr/>
          <p:nvPr/>
        </p:nvSpPr>
        <p:spPr>
          <a:xfrm>
            <a:off x="1097434" y="2708549"/>
            <a:ext cx="554013" cy="355118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678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chip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1536" y="3535643"/>
            <a:ext cx="5219372" cy="2527517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2200"/>
              </a:spcBef>
              <a:buNone/>
            </a:pPr>
            <a:r>
              <a:rPr lang="en-US" u="sng" dirty="0"/>
              <a:t>The process</a:t>
            </a:r>
          </a:p>
          <a:p>
            <a:pPr>
              <a:spcBef>
                <a:spcPts val="1600"/>
              </a:spcBef>
              <a:buFont typeface="Arial"/>
              <a:buChar char="•"/>
            </a:pP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</a:rPr>
              <a:t>Design the chip architecture</a:t>
            </a:r>
          </a:p>
          <a:p>
            <a:pPr>
              <a:spcBef>
                <a:spcPts val="1600"/>
              </a:spcBef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 Specify the architecture in HDL</a:t>
            </a:r>
          </a:p>
          <a:p>
            <a:pPr>
              <a:spcBef>
                <a:spcPts val="1600"/>
              </a:spcBef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 Test the chip in a hardware simulator</a:t>
            </a:r>
          </a:p>
          <a:p>
            <a:pPr>
              <a:spcBef>
                <a:spcPts val="1600"/>
              </a:spcBef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 Optimize the design</a:t>
            </a:r>
          </a:p>
          <a:p>
            <a:pPr>
              <a:spcBef>
                <a:spcPts val="1600"/>
              </a:spcBef>
              <a:buFont typeface="Arial"/>
              <a:buChar char="•"/>
            </a:pPr>
            <a:r>
              <a:rPr lang="en-US" dirty="0">
                <a:solidFill>
                  <a:srgbClr val="000000"/>
                </a:solidFill>
              </a:rPr>
              <a:t> Realize the optimized design in silicon.</a:t>
            </a:r>
          </a:p>
          <a:p>
            <a:pPr>
              <a:spcBef>
                <a:spcPts val="2200"/>
              </a:spcBef>
            </a:pP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7617CAB-DF4E-0A42-B436-A8792B907292}"/>
              </a:ext>
            </a:extLst>
          </p:cNvPr>
          <p:cNvGrpSpPr/>
          <p:nvPr/>
        </p:nvGrpSpPr>
        <p:grpSpPr>
          <a:xfrm>
            <a:off x="1335918" y="1358893"/>
            <a:ext cx="2627238" cy="954107"/>
            <a:chOff x="1177040" y="1369795"/>
            <a:chExt cx="2793559" cy="1336714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7F0D1C9-FCA2-134A-8AA0-469892E268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4144" b="16567"/>
            <a:stretch/>
          </p:blipFill>
          <p:spPr>
            <a:xfrm>
              <a:off x="1177040" y="1369795"/>
              <a:ext cx="2544345" cy="1336714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40A32B8-5ABB-B349-8469-11E2B2A56715}"/>
                </a:ext>
              </a:extLst>
            </p:cNvPr>
            <p:cNvSpPr txBox="1"/>
            <p:nvPr/>
          </p:nvSpPr>
          <p:spPr>
            <a:xfrm>
              <a:off x="2210186" y="1761543"/>
              <a:ext cx="609403" cy="431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/>
                  <a:cs typeface="Consolas"/>
                </a:rPr>
                <a:t>Xor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DF0B397A-8C6D-F84F-8175-01F53884DAAA}"/>
                </a:ext>
              </a:extLst>
            </p:cNvPr>
            <p:cNvSpPr txBox="1"/>
            <p:nvPr/>
          </p:nvSpPr>
          <p:spPr>
            <a:xfrm>
              <a:off x="1358712" y="1427972"/>
              <a:ext cx="3106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/>
                  <a:cs typeface="Consolas"/>
                </a:rPr>
                <a:t>a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15EE85C-5727-674C-91EC-7950F5BD7B89}"/>
                </a:ext>
              </a:extLst>
            </p:cNvPr>
            <p:cNvSpPr txBox="1"/>
            <p:nvPr/>
          </p:nvSpPr>
          <p:spPr>
            <a:xfrm>
              <a:off x="1365545" y="2056908"/>
              <a:ext cx="3106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441B430-AFB5-314B-81D0-CD3BBFA2FF94}"/>
                </a:ext>
              </a:extLst>
            </p:cNvPr>
            <p:cNvSpPr txBox="1"/>
            <p:nvPr/>
          </p:nvSpPr>
          <p:spPr>
            <a:xfrm>
              <a:off x="3301088" y="1789818"/>
              <a:ext cx="66951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/>
                  <a:cs typeface="Consolas"/>
                </a:rPr>
                <a:t>out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6620E84-3808-2444-B472-2FC543BF9612}"/>
              </a:ext>
            </a:extLst>
          </p:cNvPr>
          <p:cNvSpPr txBox="1"/>
          <p:nvPr/>
        </p:nvSpPr>
        <p:spPr>
          <a:xfrm>
            <a:off x="1248230" y="2313000"/>
            <a:ext cx="48477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((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or (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out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out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AB101F9-1627-504F-AE0A-DD1EA7DDEC35}"/>
              </a:ext>
            </a:extLst>
          </p:cNvPr>
          <p:cNvGrpSpPr/>
          <p:nvPr/>
        </p:nvGrpSpPr>
        <p:grpSpPr>
          <a:xfrm>
            <a:off x="4279244" y="1028811"/>
            <a:ext cx="4105433" cy="1875598"/>
            <a:chOff x="4369404" y="1241524"/>
            <a:chExt cx="4105433" cy="1875598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C2CC5A4F-0680-1348-BE2A-B5B8FC699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74039" y="1241524"/>
              <a:ext cx="2500798" cy="1875598"/>
            </a:xfrm>
            <a:prstGeom prst="rect">
              <a:avLst/>
            </a:prstGeom>
          </p:spPr>
        </p:pic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62D5BA6-A4D2-5546-B370-3B99B67F3677}"/>
                </a:ext>
              </a:extLst>
            </p:cNvPr>
            <p:cNvSpPr/>
            <p:nvPr/>
          </p:nvSpPr>
          <p:spPr>
            <a:xfrm>
              <a:off x="6606215" y="2081064"/>
              <a:ext cx="568686" cy="587591"/>
            </a:xfrm>
            <a:prstGeom prst="ellipse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ight Arrow 37">
              <a:extLst>
                <a:ext uri="{FF2B5EF4-FFF2-40B4-BE49-F238E27FC236}">
                  <a16:creationId xmlns:a16="http://schemas.microsoft.com/office/drawing/2014/main" id="{BA746CEB-8C84-F14D-8DB4-1CA2FD49A54F}"/>
                </a:ext>
              </a:extLst>
            </p:cNvPr>
            <p:cNvSpPr/>
            <p:nvPr/>
          </p:nvSpPr>
          <p:spPr>
            <a:xfrm>
              <a:off x="4369404" y="1635632"/>
              <a:ext cx="1203719" cy="739228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800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chip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1536" y="3535643"/>
            <a:ext cx="5219372" cy="2527517"/>
          </a:xfrm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2200"/>
              </a:spcBef>
              <a:buNone/>
            </a:pPr>
            <a:r>
              <a:rPr lang="en-US" u="sng" dirty="0"/>
              <a:t>The process</a:t>
            </a:r>
          </a:p>
          <a:p>
            <a:pPr>
              <a:spcBef>
                <a:spcPts val="1600"/>
              </a:spcBef>
              <a:buClr>
                <a:srgbClr val="0000FF"/>
              </a:buClr>
              <a:buFont typeface="Wingdings" charset="2"/>
              <a:buChar char="ü"/>
            </a:pPr>
            <a:r>
              <a:rPr lang="en-US" dirty="0"/>
              <a:t> Design the chip architecture</a:t>
            </a:r>
          </a:p>
          <a:p>
            <a:pPr>
              <a:spcBef>
                <a:spcPts val="1600"/>
              </a:spcBef>
              <a:buClr>
                <a:srgbClr val="0000FF"/>
              </a:buClr>
              <a:buFont typeface="Wingdings" charset="2"/>
              <a:buChar char="ü"/>
            </a:pPr>
            <a:r>
              <a:rPr lang="en-US" dirty="0"/>
              <a:t> Specify the architecture in HDL</a:t>
            </a:r>
          </a:p>
          <a:p>
            <a:pPr>
              <a:spcBef>
                <a:spcPts val="1600"/>
              </a:spcBef>
              <a:buClr>
                <a:srgbClr val="0000FF"/>
              </a:buClr>
              <a:buFont typeface="Wingdings" charset="2"/>
              <a:buChar char="ü"/>
            </a:pPr>
            <a:r>
              <a:rPr lang="en-US" dirty="0"/>
              <a:t> Test the chip in a hardware simulator</a:t>
            </a:r>
          </a:p>
          <a:p>
            <a:pPr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</a:pP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Optimize the design</a:t>
            </a:r>
          </a:p>
          <a:p>
            <a:pPr>
              <a:spcBef>
                <a:spcPts val="1600"/>
              </a:spcBef>
              <a:buClr>
                <a:schemeClr val="bg1">
                  <a:lumMod val="65000"/>
                </a:schemeClr>
              </a:buClr>
              <a:buFont typeface="Arial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Realize the optimized design in silicon.</a:t>
            </a:r>
          </a:p>
          <a:p>
            <a:pPr>
              <a:spcBef>
                <a:spcPts val="2200"/>
              </a:spcBef>
            </a:pP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DEDB03-7DB0-894C-977A-90F7A798F84E}"/>
              </a:ext>
            </a:extLst>
          </p:cNvPr>
          <p:cNvSpPr txBox="1"/>
          <p:nvPr/>
        </p:nvSpPr>
        <p:spPr>
          <a:xfrm>
            <a:off x="1248230" y="2313000"/>
            <a:ext cx="48477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((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or (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out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out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716D028-6D47-7F41-A744-0AA80951053C}"/>
              </a:ext>
            </a:extLst>
          </p:cNvPr>
          <p:cNvGrpSpPr/>
          <p:nvPr/>
        </p:nvGrpSpPr>
        <p:grpSpPr>
          <a:xfrm>
            <a:off x="1335918" y="1358893"/>
            <a:ext cx="2627238" cy="954107"/>
            <a:chOff x="1177040" y="1369795"/>
            <a:chExt cx="2793559" cy="133671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E2DC0A0-00D6-A64E-843E-805DC76D94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4144" b="16567"/>
            <a:stretch/>
          </p:blipFill>
          <p:spPr>
            <a:xfrm>
              <a:off x="1177040" y="1369795"/>
              <a:ext cx="2544345" cy="1336714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D1D95F3-A58E-DC49-B8B7-25A84C240B23}"/>
                </a:ext>
              </a:extLst>
            </p:cNvPr>
            <p:cNvSpPr txBox="1"/>
            <p:nvPr/>
          </p:nvSpPr>
          <p:spPr>
            <a:xfrm>
              <a:off x="2210186" y="1761543"/>
              <a:ext cx="609403" cy="431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/>
                  <a:cs typeface="Consolas"/>
                </a:rPr>
                <a:t>Xor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2327370-BCCA-CA49-B0C7-A7A069558B50}"/>
                </a:ext>
              </a:extLst>
            </p:cNvPr>
            <p:cNvSpPr txBox="1"/>
            <p:nvPr/>
          </p:nvSpPr>
          <p:spPr>
            <a:xfrm>
              <a:off x="1358712" y="1427972"/>
              <a:ext cx="3106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/>
                  <a:cs typeface="Consolas"/>
                </a:rPr>
                <a:t>a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E04F400-3B08-3547-8303-8ABD5DD597B3}"/>
                </a:ext>
              </a:extLst>
            </p:cNvPr>
            <p:cNvSpPr txBox="1"/>
            <p:nvPr/>
          </p:nvSpPr>
          <p:spPr>
            <a:xfrm>
              <a:off x="1365545" y="2056908"/>
              <a:ext cx="3106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42C1EA5-6A28-DE4C-92E9-631F53FC1DCE}"/>
                </a:ext>
              </a:extLst>
            </p:cNvPr>
            <p:cNvSpPr txBox="1"/>
            <p:nvPr/>
          </p:nvSpPr>
          <p:spPr>
            <a:xfrm>
              <a:off x="3301088" y="1789818"/>
              <a:ext cx="66951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/>
                  <a:cs typeface="Consolas"/>
                </a:rPr>
                <a:t>out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843CB3D-86F7-92E6-495C-7B5CE8B5ED53}"/>
              </a:ext>
            </a:extLst>
          </p:cNvPr>
          <p:cNvGrpSpPr/>
          <p:nvPr/>
        </p:nvGrpSpPr>
        <p:grpSpPr>
          <a:xfrm>
            <a:off x="4279244" y="1028811"/>
            <a:ext cx="4105433" cy="1875598"/>
            <a:chOff x="4369404" y="1241524"/>
            <a:chExt cx="4105433" cy="187559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11CD1F9-1247-5C1E-D71C-6A7EE210AA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74039" y="1241524"/>
              <a:ext cx="2500798" cy="1875598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104A7A4-E5C9-2489-163F-D139B55728D0}"/>
                </a:ext>
              </a:extLst>
            </p:cNvPr>
            <p:cNvSpPr/>
            <p:nvPr/>
          </p:nvSpPr>
          <p:spPr>
            <a:xfrm>
              <a:off x="6606215" y="2081064"/>
              <a:ext cx="568686" cy="587591"/>
            </a:xfrm>
            <a:prstGeom prst="ellipse">
              <a:avLst/>
            </a:prstGeom>
            <a:noFill/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762B51B6-5B55-2C67-8E2B-D3324EADD6E6}"/>
                </a:ext>
              </a:extLst>
            </p:cNvPr>
            <p:cNvSpPr/>
            <p:nvPr/>
          </p:nvSpPr>
          <p:spPr>
            <a:xfrm>
              <a:off x="4369404" y="1635632"/>
              <a:ext cx="1203719" cy="739228"/>
            </a:xfrm>
            <a:prstGeom prst="rightArrow">
              <a:avLst/>
            </a:prstGeom>
            <a:solidFill>
              <a:srgbClr val="C0000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8055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Chip design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D5E9F9-3AFE-CF4A-BE4B-C88F26D713A2}"/>
              </a:ext>
            </a:extLst>
          </p:cNvPr>
          <p:cNvGrpSpPr/>
          <p:nvPr/>
        </p:nvGrpSpPr>
        <p:grpSpPr>
          <a:xfrm>
            <a:off x="4746130" y="1358484"/>
            <a:ext cx="3672656" cy="1524000"/>
            <a:chOff x="4746130" y="1358484"/>
            <a:chExt cx="3672656" cy="1524000"/>
          </a:xfrm>
        </p:grpSpPr>
        <p:graphicFrame>
          <p:nvGraphicFramePr>
            <p:cNvPr id="35" name="Content Placeholder 3"/>
            <p:cNvGraphicFramePr>
              <a:graphicFrameLocks/>
            </p:cNvGraphicFramePr>
            <p:nvPr/>
          </p:nvGraphicFramePr>
          <p:xfrm>
            <a:off x="4746130" y="1358484"/>
            <a:ext cx="966547" cy="1524000"/>
          </p:xfrm>
          <a:graphic>
            <a:graphicData uri="http://schemas.openxmlformats.org/drawingml/2006/table">
              <a:tbl>
                <a:tblPr firstRow="1" lastCol="1" bandRow="1">
                  <a:tableStyleId>{B301B821-A1FF-4177-AEE7-76D212191A09}</a:tableStyleId>
                </a:tblPr>
                <a:tblGrid>
                  <a:gridCol w="285777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261902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418868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</a:tblGrid>
                <a:tr h="290576"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400" b="0" dirty="0">
                            <a:solidFill>
                              <a:srgbClr val="000000"/>
                            </a:solidFill>
                            <a:latin typeface="Consolas"/>
                            <a:cs typeface="Consolas"/>
                          </a:rPr>
                          <a:t>a</a:t>
                        </a:r>
                      </a:p>
                    </a:txBody>
                    <a:tcPr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sz="1400" b="0" dirty="0">
                            <a:solidFill>
                              <a:srgbClr val="000000"/>
                            </a:solidFill>
                            <a:latin typeface="Consolas"/>
                            <a:cs typeface="Consolas"/>
                          </a:rPr>
                          <a:t>b</a:t>
                        </a:r>
                      </a:p>
                    </a:txBody>
                    <a:tcPr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400" b="0" dirty="0">
                            <a:solidFill>
                              <a:srgbClr val="000000"/>
                            </a:solidFill>
                            <a:latin typeface="Consolas"/>
                            <a:cs typeface="Consolas"/>
                          </a:rPr>
                          <a:t>out</a:t>
                        </a:r>
                      </a:p>
                    </a:txBody>
                    <a:tcPr marL="0" marR="0">
                      <a:lnL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noFill/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90576">
                  <a:tc>
                    <a:txBody>
                      <a:bodyPr/>
                      <a:lstStyle/>
                      <a:p>
                        <a:r>
                          <a:rPr lang="en-US" sz="1400" dirty="0">
                            <a:solidFill>
                              <a:srgbClr val="000000"/>
                            </a:solidFill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sz="1400" dirty="0">
                            <a:solidFill>
                              <a:srgbClr val="000000"/>
                            </a:solidFill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400" dirty="0">
                            <a:solidFill>
                              <a:srgbClr val="000000"/>
                            </a:solidFill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90576">
                  <a:tc>
                    <a:txBody>
                      <a:bodyPr/>
                      <a:lstStyle/>
                      <a:p>
                        <a:r>
                          <a:rPr lang="en-US" sz="1400" dirty="0">
                            <a:solidFill>
                              <a:srgbClr val="000000"/>
                            </a:solidFill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sz="1400" dirty="0">
                            <a:solidFill>
                              <a:srgbClr val="000000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400" dirty="0">
                            <a:solidFill>
                              <a:srgbClr val="000000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290576">
                  <a:tc>
                    <a:txBody>
                      <a:bodyPr/>
                      <a:lstStyle/>
                      <a:p>
                        <a:r>
                          <a:rPr lang="en-US" sz="1400" dirty="0">
                            <a:solidFill>
                              <a:srgbClr val="000000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sz="1400" dirty="0">
                            <a:solidFill>
                              <a:srgbClr val="000000"/>
                            </a:solidFill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400" dirty="0">
                            <a:solidFill>
                              <a:srgbClr val="000000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290576">
                  <a:tc>
                    <a:txBody>
                      <a:bodyPr/>
                      <a:lstStyle/>
                      <a:p>
                        <a:r>
                          <a:rPr lang="en-US" sz="1400" dirty="0">
                            <a:solidFill>
                              <a:srgbClr val="000000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r>
                          <a:rPr lang="en-US" sz="1400" dirty="0">
                            <a:solidFill>
                              <a:srgbClr val="000000"/>
                            </a:solidFill>
                          </a:rPr>
                          <a:t>1</a:t>
                        </a:r>
                      </a:p>
                    </a:txBody>
                    <a:tcPr>
                      <a:lnL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1400" dirty="0">
                            <a:solidFill>
                              <a:srgbClr val="000000"/>
                            </a:solidFill>
                          </a:rPr>
                          <a:t>0</a:t>
                        </a:r>
                      </a:p>
                    </a:txBody>
                    <a:tcPr>
                      <a:lnL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rgbClr r="0" g="0" b="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solidFill>
                        <a:schemeClr val="bg1">
                          <a:lumMod val="95000"/>
                        </a:schemeClr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</a:tbl>
            </a:graphicData>
          </a:graphic>
        </p:graphicFrame>
        <p:sp>
          <p:nvSpPr>
            <p:cNvPr id="69" name="Rounded Rectangular Callout 68"/>
            <p:cNvSpPr/>
            <p:nvPr/>
          </p:nvSpPr>
          <p:spPr>
            <a:xfrm>
              <a:off x="6742397" y="1474931"/>
              <a:ext cx="1676389" cy="1278779"/>
            </a:xfrm>
            <a:prstGeom prst="wedgeRoundRectCallout">
              <a:avLst>
                <a:gd name="adj1" fmla="val -88889"/>
                <a:gd name="adj2" fmla="val 33482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46800" rtlCol="0" anchor="t" anchorCtr="0"/>
            <a:lstStyle/>
            <a:p>
              <a:pPr>
                <a:spcBef>
                  <a:spcPts val="1200"/>
                </a:spcBef>
                <a:buSzPct val="100000"/>
              </a:pPr>
              <a:r>
                <a:rPr lang="en-US" sz="1600" u="sng" dirty="0">
                  <a:solidFill>
                    <a:srgbClr val="000000"/>
                  </a:solidFill>
                  <a:latin typeface="Times New Roman"/>
                  <a:cs typeface="Times New Roman"/>
                </a:rPr>
                <a:t>Requirement</a:t>
              </a:r>
            </a:p>
            <a:p>
              <a:pPr>
                <a:spcBef>
                  <a:spcPts val="600"/>
                </a:spcBef>
                <a:buSzPct val="100000"/>
              </a:pP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Build a chip that delivers this functionality</a:t>
              </a: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1248230" y="2313000"/>
            <a:ext cx="48477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((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or (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out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out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endParaRPr lang="en-US" sz="1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6856F98E-1B94-754F-8D15-2543EAB01314}"/>
              </a:ext>
            </a:extLst>
          </p:cNvPr>
          <p:cNvGrpSpPr/>
          <p:nvPr/>
        </p:nvGrpSpPr>
        <p:grpSpPr>
          <a:xfrm>
            <a:off x="1335918" y="1358893"/>
            <a:ext cx="2627238" cy="954107"/>
            <a:chOff x="1177040" y="1369795"/>
            <a:chExt cx="2793559" cy="13367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113A453-3C37-634C-97D8-ABC3AE2366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4144" b="16567"/>
            <a:stretch/>
          </p:blipFill>
          <p:spPr>
            <a:xfrm>
              <a:off x="1177040" y="1369795"/>
              <a:ext cx="2544345" cy="133671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21C3489-F7F6-2647-9E6D-A975C0FE9843}"/>
                </a:ext>
              </a:extLst>
            </p:cNvPr>
            <p:cNvSpPr txBox="1"/>
            <p:nvPr/>
          </p:nvSpPr>
          <p:spPr>
            <a:xfrm>
              <a:off x="2210186" y="1761543"/>
              <a:ext cx="609403" cy="4311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/>
                  <a:cs typeface="Consolas"/>
                </a:rPr>
                <a:t>Xor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C9EFF0D-E32C-E140-83E3-D970E29F3BE4}"/>
                </a:ext>
              </a:extLst>
            </p:cNvPr>
            <p:cNvSpPr txBox="1"/>
            <p:nvPr/>
          </p:nvSpPr>
          <p:spPr>
            <a:xfrm>
              <a:off x="1358712" y="1427972"/>
              <a:ext cx="3106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/>
                  <a:cs typeface="Consolas"/>
                </a:rPr>
                <a:t>a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5C3D410-ED0C-6942-8495-76C0860A4E88}"/>
                </a:ext>
              </a:extLst>
            </p:cNvPr>
            <p:cNvSpPr txBox="1"/>
            <p:nvPr/>
          </p:nvSpPr>
          <p:spPr>
            <a:xfrm>
              <a:off x="1365545" y="2056908"/>
              <a:ext cx="3106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C2DFCA2-E161-A442-A479-B3EA5BC6003A}"/>
                </a:ext>
              </a:extLst>
            </p:cNvPr>
            <p:cNvSpPr txBox="1"/>
            <p:nvPr/>
          </p:nvSpPr>
          <p:spPr>
            <a:xfrm>
              <a:off x="3301088" y="1789818"/>
              <a:ext cx="669511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/>
                  <a:cs typeface="Consolas"/>
                </a:rPr>
                <a:t>out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FC2F6B1-422B-B479-F90A-662D66773E08}"/>
              </a:ext>
            </a:extLst>
          </p:cNvPr>
          <p:cNvGrpSpPr/>
          <p:nvPr/>
        </p:nvGrpSpPr>
        <p:grpSpPr>
          <a:xfrm>
            <a:off x="1655865" y="3813470"/>
            <a:ext cx="6421335" cy="2628066"/>
            <a:chOff x="1655865" y="3813470"/>
            <a:chExt cx="6421335" cy="262806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F6F4A5C-1556-6167-A6F6-96159D2395D6}"/>
                </a:ext>
              </a:extLst>
            </p:cNvPr>
            <p:cNvSpPr txBox="1"/>
            <p:nvPr/>
          </p:nvSpPr>
          <p:spPr>
            <a:xfrm>
              <a:off x="1655865" y="3813470"/>
              <a:ext cx="4102043" cy="262806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108000" rIns="93600" bIns="144000"/>
            <a:lstStyle>
              <a:defPPr>
                <a:defRPr lang="en-US"/>
              </a:defPPr>
              <a:lvl1pPr marL="342900" indent="-342900" algn="just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charset="0"/>
                <a:buNone/>
                <a:defRPr sz="1300">
                  <a:solidFill>
                    <a:srgbClr val="008000"/>
                  </a:solidFill>
                  <a:latin typeface="Consolas"/>
                  <a:ea typeface="ＭＳ Ｐゴシック" charset="0"/>
                  <a:cs typeface="Consolas"/>
                </a:defRPr>
              </a:lvl1pPr>
              <a:lvl2pPr marL="742950" indent="-285750">
                <a:defRPr sz="2400"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/**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</a:t>
              </a: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=</a:t>
              </a: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Not(b)</a:t>
              </a: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Or</a:t>
              </a: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(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Not(a)</a:t>
              </a: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And</a:t>
              </a: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accent6">
                      <a:lumMod val="75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b)</a:t>
              </a: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  */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tx1"/>
                  </a:solidFill>
                </a:rPr>
                <a:t>CHIP Xor {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    IN </a:t>
              </a:r>
              <a:r>
                <a:rPr lang="en-US" sz="1200" dirty="0">
                  <a:solidFill>
                    <a:srgbClr val="0432FF"/>
                  </a:solidFill>
                </a:rPr>
                <a:t>a</a:t>
              </a:r>
              <a:r>
                <a:rPr lang="en-US" sz="1200" dirty="0">
                  <a:solidFill>
                    <a:schemeClr val="tx1"/>
                  </a:solidFill>
                </a:rPr>
                <a:t>, </a:t>
              </a:r>
              <a:r>
                <a:rPr lang="en-US" sz="1200" dirty="0">
                  <a:solidFill>
                    <a:srgbClr val="0432FF"/>
                  </a:solidFill>
                </a:rPr>
                <a:t>b</a:t>
              </a:r>
              <a:r>
                <a:rPr lang="en-US" sz="1200" dirty="0">
                  <a:solidFill>
                    <a:schemeClr val="tx1"/>
                  </a:solidFill>
                </a:rPr>
                <a:t>;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    OUT </a:t>
              </a:r>
              <a:r>
                <a:rPr lang="en-US" sz="1200" dirty="0">
                  <a:solidFill>
                    <a:srgbClr val="0432FF"/>
                  </a:solidFill>
                </a:rPr>
                <a:t>out</a:t>
              </a:r>
              <a:r>
                <a:rPr lang="en-US" sz="1200" dirty="0">
                  <a:solidFill>
                    <a:schemeClr val="tx1"/>
                  </a:solidFill>
                </a:rPr>
                <a:t>;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tx1"/>
                  </a:solidFill>
                </a:rPr>
                <a:t>    PARTS:</a:t>
              </a:r>
            </a:p>
            <a:p>
              <a:r>
                <a:rPr lang="en-US" sz="1200" dirty="0">
                  <a:solidFill>
                    <a:schemeClr val="tx1"/>
                  </a:solidFill>
                </a:rPr>
                <a:t>    </a:t>
              </a:r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// Missing implementation</a:t>
              </a:r>
            </a:p>
            <a:p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  <a:endPara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0" name="Rounded Rectangular Callout 9">
              <a:extLst>
                <a:ext uri="{FF2B5EF4-FFF2-40B4-BE49-F238E27FC236}">
                  <a16:creationId xmlns:a16="http://schemas.microsoft.com/office/drawing/2014/main" id="{D5232400-1C61-A1BD-B311-1851012036E5}"/>
                </a:ext>
              </a:extLst>
            </p:cNvPr>
            <p:cNvSpPr/>
            <p:nvPr/>
          </p:nvSpPr>
          <p:spPr>
            <a:xfrm>
              <a:off x="4142550" y="5852034"/>
              <a:ext cx="1464857" cy="424512"/>
            </a:xfrm>
            <a:prstGeom prst="wedgeRoundRectCallout">
              <a:avLst>
                <a:gd name="adj1" fmla="val -42769"/>
                <a:gd name="adj2" fmla="val 20622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46800" rtlCol="0" anchor="t" anchorCtr="0"/>
            <a:lstStyle/>
            <a:p>
              <a:pPr algn="ctr">
                <a:spcBef>
                  <a:spcPts val="1200"/>
                </a:spcBef>
                <a:buSzPct val="100000"/>
              </a:pP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HDL program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04ADD36-31D6-2FD8-A36F-15B5F282A258}"/>
                </a:ext>
              </a:extLst>
            </p:cNvPr>
            <p:cNvSpPr txBox="1"/>
            <p:nvPr/>
          </p:nvSpPr>
          <p:spPr>
            <a:xfrm>
              <a:off x="5911243" y="3814596"/>
              <a:ext cx="2165957" cy="20374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lIns="144000" tIns="108000" rIns="93600" bIns="144000"/>
            <a:lstStyle>
              <a:defPPr>
                <a:defRPr lang="en-US"/>
              </a:defPPr>
              <a:lvl1pPr marL="342900" indent="-342900" algn="just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charset="0"/>
                <a:buNone/>
                <a:defRPr sz="1300">
                  <a:solidFill>
                    <a:srgbClr val="008000"/>
                  </a:solidFill>
                  <a:latin typeface="Consolas"/>
                  <a:ea typeface="ＭＳ Ｐゴシック" charset="0"/>
                  <a:cs typeface="Consolas"/>
                </a:defRPr>
              </a:lvl1pPr>
              <a:lvl2pPr marL="742950" indent="-285750">
                <a:defRPr sz="2400"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4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/** Chips set (APIs): */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tx1"/>
                  </a:solidFill>
                </a:rPr>
                <a:t>...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Not (in</a:t>
              </a:r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=</a:t>
              </a:r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, out</a:t>
              </a:r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= );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And (a</a:t>
              </a:r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=</a:t>
              </a:r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, b</a:t>
              </a:r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=</a:t>
              </a:r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, out</a:t>
              </a:r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= );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Or  (a</a:t>
              </a:r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=</a:t>
              </a:r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, b</a:t>
              </a:r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=</a:t>
              </a:r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, out</a:t>
              </a:r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= );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Xor (a</a:t>
              </a:r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=</a:t>
              </a:r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, b</a:t>
              </a:r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=</a:t>
              </a:r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, out</a:t>
              </a:r>
              <a:r>
                <a:rPr lang="en-US" sz="8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= );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069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A3B67985-8AB6-1E4A-B1CA-49EEF3C91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2175" y="776107"/>
            <a:ext cx="2665309" cy="911568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US" sz="3200" spc="200" dirty="0"/>
              <a:t>  </a:t>
            </a:r>
          </a:p>
        </p:txBody>
      </p:sp>
      <p:sp>
        <p:nvSpPr>
          <p:cNvPr id="14" name="Text Box 9">
            <a:extLst>
              <a:ext uri="{FF2B5EF4-FFF2-40B4-BE49-F238E27FC236}">
                <a16:creationId xmlns:a16="http://schemas.microsoft.com/office/drawing/2014/main" id="{79D12DC5-7F98-8E49-9ADB-82F89FC35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" y="1930114"/>
            <a:ext cx="2035629" cy="183827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201600" tIns="144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Prints some numbers</a:t>
            </a:r>
          </a:p>
          <a:p>
            <a:pPr algn="l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i = 1</a:t>
            </a:r>
          </a:p>
          <a:p>
            <a:pPr algn="l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while (i &lt; 4) {</a:t>
            </a:r>
          </a:p>
          <a:p>
            <a:pPr algn="l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print(i);</a:t>
            </a:r>
          </a:p>
          <a:p>
            <a:pPr algn="l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i = i + 1;</a:t>
            </a:r>
          </a:p>
          <a:p>
            <a:pPr algn="l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}</a:t>
            </a:r>
          </a:p>
          <a:p>
            <a:pPr algn="l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...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1FC92EB-FE0F-1D4F-BEDB-018D51705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994" y="668180"/>
            <a:ext cx="1795847" cy="1523526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3103F96-622F-474C-B13D-5CC9E7719CF2}"/>
              </a:ext>
            </a:extLst>
          </p:cNvPr>
          <p:cNvSpPr/>
          <p:nvPr/>
        </p:nvSpPr>
        <p:spPr>
          <a:xfrm>
            <a:off x="6579064" y="757372"/>
            <a:ext cx="1650709" cy="93030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562750F2-A80A-1B4F-A9A0-A0E31AF12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298" y="1577339"/>
            <a:ext cx="2174170" cy="381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 defTabSz="914400" rtl="1" eaLnBrk="1" latinLnBrk="0" hangingPunct="1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Java / Python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28A5A77-E4D5-5B40-89F3-E1AFCB9A0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207287" y="2129894"/>
            <a:ext cx="2496448" cy="2013238"/>
          </a:xfrm>
          <a:prstGeom prst="rect">
            <a:avLst/>
          </a:prstGeom>
        </p:spPr>
      </p:pic>
      <p:sp>
        <p:nvSpPr>
          <p:cNvPr id="33" name="Title 2">
            <a:extLst>
              <a:ext uri="{FF2B5EF4-FFF2-40B4-BE49-F238E27FC236}">
                <a16:creationId xmlns:a16="http://schemas.microsoft.com/office/drawing/2014/main" id="{B264BFF9-B15F-6446-BB7E-4914EFC2EC7B}"/>
              </a:ext>
            </a:extLst>
          </p:cNvPr>
          <p:cNvSpPr txBox="1">
            <a:spLocks/>
          </p:cNvSpPr>
          <p:nvPr/>
        </p:nvSpPr>
        <p:spPr>
          <a:xfrm>
            <a:off x="838200" y="296614"/>
            <a:ext cx="7799284" cy="577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r>
              <a:rPr lang="en-IL"/>
              <a:t>Hello World</a:t>
            </a:r>
          </a:p>
        </p:txBody>
      </p:sp>
    </p:spTree>
    <p:extLst>
      <p:ext uri="{BB962C8B-B14F-4D97-AF65-F5344CB8AC3E}">
        <p14:creationId xmlns:p14="http://schemas.microsoft.com/office/powerpoint/2010/main" val="2188323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45054D4-F313-323F-9BDA-385BD724E227}"/>
              </a:ext>
            </a:extLst>
          </p:cNvPr>
          <p:cNvSpPr txBox="1"/>
          <p:nvPr/>
        </p:nvSpPr>
        <p:spPr>
          <a:xfrm>
            <a:off x="1655865" y="3813470"/>
            <a:ext cx="4102043" cy="262806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93600" bIns="144000"/>
          <a:lstStyle>
            <a:defPPr>
              <a:defRPr lang="en-US"/>
            </a:defPPr>
            <a:lvl1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  <a:defRPr sz="1300">
                <a:solidFill>
                  <a:srgbClr val="008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Not(b)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Not(a)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b)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 */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CHIP Xor {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IN </a:t>
            </a:r>
            <a:r>
              <a:rPr lang="en-US" sz="1200" dirty="0">
                <a:solidFill>
                  <a:srgbClr val="0432FF"/>
                </a:solidFill>
              </a:rPr>
              <a:t>a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dirty="0">
                <a:solidFill>
                  <a:srgbClr val="0432FF"/>
                </a:solidFill>
              </a:rPr>
              <a:t>b</a:t>
            </a:r>
            <a:r>
              <a:rPr lang="en-US" sz="1200" dirty="0">
                <a:solidFill>
                  <a:schemeClr val="tx1"/>
                </a:solidFill>
              </a:rPr>
              <a:t>;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OUT </a:t>
            </a:r>
            <a:r>
              <a:rPr lang="en-US" sz="1200" dirty="0">
                <a:solidFill>
                  <a:srgbClr val="0432FF"/>
                </a:solidFill>
              </a:rPr>
              <a:t>out</a:t>
            </a:r>
            <a:r>
              <a:rPr lang="en-US" sz="1200" dirty="0">
                <a:solidFill>
                  <a:schemeClr val="tx1"/>
                </a:solidFill>
              </a:rPr>
              <a:t>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    PARTS: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Missing implementation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Chip design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8F3C1A-79BC-064D-81EF-A069EBB72905}"/>
              </a:ext>
            </a:extLst>
          </p:cNvPr>
          <p:cNvGrpSpPr/>
          <p:nvPr/>
        </p:nvGrpSpPr>
        <p:grpSpPr>
          <a:xfrm>
            <a:off x="786411" y="1005966"/>
            <a:ext cx="5751618" cy="2573577"/>
            <a:chOff x="926865" y="1077895"/>
            <a:chExt cx="5751618" cy="257357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A55C41B-42D5-BA42-A814-D992676E1E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749" b="1602"/>
            <a:stretch/>
          </p:blipFill>
          <p:spPr>
            <a:xfrm>
              <a:off x="1006781" y="1077895"/>
              <a:ext cx="5214013" cy="2573577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7A542C0-EC3E-8446-A6BE-21F48DB25464}"/>
                </a:ext>
              </a:extLst>
            </p:cNvPr>
            <p:cNvSpPr txBox="1"/>
            <p:nvPr/>
          </p:nvSpPr>
          <p:spPr>
            <a:xfrm>
              <a:off x="3542526" y="2357458"/>
              <a:ext cx="185710" cy="3729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1BAE3CF-2BCD-7A40-BFF4-884C30188D6E}"/>
                </a:ext>
              </a:extLst>
            </p:cNvPr>
            <p:cNvSpPr txBox="1"/>
            <p:nvPr/>
          </p:nvSpPr>
          <p:spPr>
            <a:xfrm>
              <a:off x="926865" y="1158655"/>
              <a:ext cx="68456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rgbClr val="0432FF"/>
                  </a:solidFill>
                  <a:latin typeface="Consolas"/>
                  <a:cs typeface="Consolas"/>
                </a:rPr>
                <a:t>a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2ADD11F-D076-2B46-AC1E-BE253F9FD786}"/>
                </a:ext>
              </a:extLst>
            </p:cNvPr>
            <p:cNvSpPr txBox="1"/>
            <p:nvPr/>
          </p:nvSpPr>
          <p:spPr>
            <a:xfrm>
              <a:off x="2272042" y="1722451"/>
              <a:ext cx="534829" cy="27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Not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269669C-8C42-E64F-BEFA-2821DAF07590}"/>
                </a:ext>
              </a:extLst>
            </p:cNvPr>
            <p:cNvSpPr txBox="1"/>
            <p:nvPr/>
          </p:nvSpPr>
          <p:spPr>
            <a:xfrm>
              <a:off x="2282259" y="2505178"/>
              <a:ext cx="534829" cy="27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Not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68EAA2D-3CB3-F349-84D6-4CC7BAB89941}"/>
                </a:ext>
              </a:extLst>
            </p:cNvPr>
            <p:cNvSpPr txBox="1"/>
            <p:nvPr/>
          </p:nvSpPr>
          <p:spPr>
            <a:xfrm>
              <a:off x="3775146" y="1307259"/>
              <a:ext cx="534829" cy="27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And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7FDE854-C8A0-144E-8E2E-B9F033EB3A59}"/>
                </a:ext>
              </a:extLst>
            </p:cNvPr>
            <p:cNvSpPr txBox="1"/>
            <p:nvPr/>
          </p:nvSpPr>
          <p:spPr>
            <a:xfrm>
              <a:off x="3764928" y="3045311"/>
              <a:ext cx="534829" cy="27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And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C564A1C-AB33-FF43-ABB0-EE6D6F916100}"/>
                </a:ext>
              </a:extLst>
            </p:cNvPr>
            <p:cNvSpPr txBox="1"/>
            <p:nvPr/>
          </p:nvSpPr>
          <p:spPr>
            <a:xfrm>
              <a:off x="5004194" y="2204667"/>
              <a:ext cx="534829" cy="27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Or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E04EC59-6D2C-9441-A39F-7EE0943F78C4}"/>
                </a:ext>
              </a:extLst>
            </p:cNvPr>
            <p:cNvSpPr txBox="1"/>
            <p:nvPr/>
          </p:nvSpPr>
          <p:spPr>
            <a:xfrm>
              <a:off x="1029624" y="3210220"/>
              <a:ext cx="58239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rgbClr val="0432FF"/>
                  </a:solidFill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297946F-0EAA-4940-87F5-A5E3C5E7DEE7}"/>
                </a:ext>
              </a:extLst>
            </p:cNvPr>
            <p:cNvSpPr txBox="1"/>
            <p:nvPr/>
          </p:nvSpPr>
          <p:spPr>
            <a:xfrm>
              <a:off x="6051697" y="2219111"/>
              <a:ext cx="62678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  <a:latin typeface="Consolas"/>
                  <a:cs typeface="Consolas"/>
                </a:rPr>
                <a:t>out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532B906-1EB0-F34D-A4DE-CFAF17613DF3}"/>
              </a:ext>
            </a:extLst>
          </p:cNvPr>
          <p:cNvGrpSpPr/>
          <p:nvPr/>
        </p:nvGrpSpPr>
        <p:grpSpPr>
          <a:xfrm>
            <a:off x="3061754" y="1614415"/>
            <a:ext cx="1816165" cy="1302673"/>
            <a:chOff x="3061754" y="1614415"/>
            <a:chExt cx="1816165" cy="1302673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3106C1E-EEB6-154D-8539-ADC105A1566D}"/>
                </a:ext>
              </a:extLst>
            </p:cNvPr>
            <p:cNvSpPr txBox="1"/>
            <p:nvPr/>
          </p:nvSpPr>
          <p:spPr>
            <a:xfrm>
              <a:off x="3064226" y="2431947"/>
              <a:ext cx="399743" cy="246221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</p:spPr>
          <p:txBody>
            <a:bodyPr wrap="square" lIns="0" rIns="0" rtlCol="0" anchor="ctr" anchorCtr="0">
              <a:spAutoFit/>
            </a:bodyPr>
            <a:lstStyle>
              <a:defPPr>
                <a:defRPr lang="en-US"/>
              </a:defPPr>
              <a:lvl1pPr>
                <a:defRPr sz="1200">
                  <a:latin typeface="Consolas"/>
                  <a:cs typeface="Consolas"/>
                </a:defRPr>
              </a:lvl1pPr>
            </a:lstStyle>
            <a:p>
              <a:r>
                <a:rPr lang="en-US" sz="1000" dirty="0">
                  <a:solidFill>
                    <a:schemeClr val="accent2">
                      <a:lumMod val="75000"/>
                    </a:schemeClr>
                  </a:solidFill>
                </a:rPr>
                <a:t>nota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A197684-EE90-9647-8ECA-D3AFCB08EA10}"/>
                </a:ext>
              </a:extLst>
            </p:cNvPr>
            <p:cNvSpPr txBox="1"/>
            <p:nvPr/>
          </p:nvSpPr>
          <p:spPr>
            <a:xfrm>
              <a:off x="3061754" y="1805381"/>
              <a:ext cx="416560" cy="246221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en-US" sz="1000" dirty="0">
                  <a:solidFill>
                    <a:schemeClr val="accent2">
                      <a:lumMod val="75000"/>
                    </a:schemeClr>
                  </a:solidFill>
                  <a:latin typeface="Consolas"/>
                  <a:cs typeface="Consolas"/>
                </a:rPr>
                <a:t>notb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0648070-F75F-3647-8883-A29CF6132348}"/>
                </a:ext>
              </a:extLst>
            </p:cNvPr>
            <p:cNvSpPr txBox="1"/>
            <p:nvPr/>
          </p:nvSpPr>
          <p:spPr>
            <a:xfrm>
              <a:off x="4150116" y="1614415"/>
              <a:ext cx="724863" cy="246221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</p:spPr>
          <p:txBody>
            <a:bodyPr wrap="square" lIns="0" rIns="0" rtlCol="0" anchor="ctr" anchorCtr="0">
              <a:spAutoFit/>
            </a:bodyPr>
            <a:lstStyle>
              <a:defPPr>
                <a:defRPr lang="en-US"/>
              </a:defPPr>
              <a:lvl1pPr>
                <a:defRPr sz="1200">
                  <a:latin typeface="Consolas"/>
                  <a:cs typeface="Consolas"/>
                </a:defRPr>
              </a:lvl1pPr>
            </a:lstStyle>
            <a:p>
              <a:r>
                <a:rPr lang="en-US" sz="1000" dirty="0">
                  <a:solidFill>
                    <a:schemeClr val="accent2">
                      <a:lumMod val="75000"/>
                    </a:schemeClr>
                  </a:solidFill>
                </a:rPr>
                <a:t>aAndNotb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D2682D0-C1E2-AA49-B485-0D30B7C5CFC3}"/>
                </a:ext>
              </a:extLst>
            </p:cNvPr>
            <p:cNvSpPr txBox="1"/>
            <p:nvPr/>
          </p:nvSpPr>
          <p:spPr>
            <a:xfrm>
              <a:off x="4173376" y="2670867"/>
              <a:ext cx="704543" cy="246221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</p:spPr>
          <p:txBody>
            <a:bodyPr wrap="square" lIns="0" rIns="0" rtlCol="0" anchor="ctr" anchorCtr="0">
              <a:spAutoFit/>
            </a:bodyPr>
            <a:lstStyle>
              <a:defPPr>
                <a:defRPr lang="en-US"/>
              </a:defPPr>
              <a:lvl1pPr>
                <a:defRPr sz="1200">
                  <a:latin typeface="Consolas"/>
                  <a:cs typeface="Consolas"/>
                </a:defRPr>
              </a:lvl1pPr>
            </a:lstStyle>
            <a:p>
              <a:r>
                <a:rPr lang="en-US" sz="1000" dirty="0">
                  <a:solidFill>
                    <a:schemeClr val="accent2">
                      <a:lumMod val="75000"/>
                    </a:schemeClr>
                  </a:solidFill>
                </a:rPr>
                <a:t>notaAndb</a:t>
              </a:r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EE16D17D-A928-404B-8711-B04B2D907ED9}"/>
              </a:ext>
            </a:extLst>
          </p:cNvPr>
          <p:cNvSpPr/>
          <p:nvPr/>
        </p:nvSpPr>
        <p:spPr>
          <a:xfrm>
            <a:off x="1655865" y="991736"/>
            <a:ext cx="4102043" cy="263144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57EECBD-32F6-7B45-B64B-C1C1B9AF823F}"/>
              </a:ext>
            </a:extLst>
          </p:cNvPr>
          <p:cNvGrpSpPr/>
          <p:nvPr/>
        </p:nvGrpSpPr>
        <p:grpSpPr>
          <a:xfrm>
            <a:off x="1902362" y="999661"/>
            <a:ext cx="3870290" cy="2326545"/>
            <a:chOff x="2034461" y="1071588"/>
            <a:chExt cx="3870290" cy="2326545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3F29F99-90C6-9F46-BDE8-69A0C6B84D17}"/>
                </a:ext>
              </a:extLst>
            </p:cNvPr>
            <p:cNvSpPr txBox="1"/>
            <p:nvPr/>
          </p:nvSpPr>
          <p:spPr>
            <a:xfrm>
              <a:off x="5362768" y="2177417"/>
              <a:ext cx="541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out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4E2F886-D0C7-4F4B-945F-04F11AA7BB0A}"/>
                </a:ext>
              </a:extLst>
            </p:cNvPr>
            <p:cNvSpPr txBox="1"/>
            <p:nvPr/>
          </p:nvSpPr>
          <p:spPr>
            <a:xfrm>
              <a:off x="3513367" y="3151912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CEB038F-6EAE-6146-9A08-2BFE3ED3A919}"/>
                </a:ext>
              </a:extLst>
            </p:cNvPr>
            <p:cNvSpPr txBox="1"/>
            <p:nvPr/>
          </p:nvSpPr>
          <p:spPr>
            <a:xfrm>
              <a:off x="3513367" y="2826792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a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9C504B7-EB88-5044-B3F6-7B501298FE78}"/>
                </a:ext>
              </a:extLst>
            </p:cNvPr>
            <p:cNvSpPr txBox="1"/>
            <p:nvPr/>
          </p:nvSpPr>
          <p:spPr>
            <a:xfrm>
              <a:off x="3498462" y="1396708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29BB5AC-E18F-5D4D-A3E1-F03245223B3D}"/>
                </a:ext>
              </a:extLst>
            </p:cNvPr>
            <p:cNvSpPr txBox="1"/>
            <p:nvPr/>
          </p:nvSpPr>
          <p:spPr>
            <a:xfrm>
              <a:off x="3498462" y="1071588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a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3F240F5-4AF4-BE47-BA95-DD2859E4BDFA}"/>
                </a:ext>
              </a:extLst>
            </p:cNvPr>
            <p:cNvSpPr txBox="1"/>
            <p:nvPr/>
          </p:nvSpPr>
          <p:spPr>
            <a:xfrm>
              <a:off x="2034461" y="1644722"/>
              <a:ext cx="3657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in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3245E7B-20A1-F849-ABCE-5D3068F9A858}"/>
                </a:ext>
              </a:extLst>
            </p:cNvPr>
            <p:cNvSpPr txBox="1"/>
            <p:nvPr/>
          </p:nvSpPr>
          <p:spPr>
            <a:xfrm>
              <a:off x="2035036" y="2625126"/>
              <a:ext cx="3657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in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059866E-4E98-AF4F-98AB-DB7587BD22EC}"/>
                </a:ext>
              </a:extLst>
            </p:cNvPr>
            <p:cNvSpPr txBox="1"/>
            <p:nvPr/>
          </p:nvSpPr>
          <p:spPr>
            <a:xfrm>
              <a:off x="2776140" y="1647182"/>
              <a:ext cx="4571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out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2A5E182-F424-0E41-A773-7CE5374EB9D9}"/>
                </a:ext>
              </a:extLst>
            </p:cNvPr>
            <p:cNvSpPr txBox="1"/>
            <p:nvPr/>
          </p:nvSpPr>
          <p:spPr>
            <a:xfrm>
              <a:off x="2712241" y="2635666"/>
              <a:ext cx="4571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out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F4CCCC2-F032-8447-A997-AC279157B228}"/>
                </a:ext>
              </a:extLst>
            </p:cNvPr>
            <p:cNvSpPr txBox="1"/>
            <p:nvPr/>
          </p:nvSpPr>
          <p:spPr>
            <a:xfrm>
              <a:off x="4139317" y="1221983"/>
              <a:ext cx="4607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out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169DDB4-F941-7B47-9DBF-7CE99C00D124}"/>
                </a:ext>
              </a:extLst>
            </p:cNvPr>
            <p:cNvSpPr txBox="1"/>
            <p:nvPr/>
          </p:nvSpPr>
          <p:spPr>
            <a:xfrm>
              <a:off x="4158487" y="2980446"/>
              <a:ext cx="4607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out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3FD4DE3-3D2D-0943-9A93-C7A196725D29}"/>
                </a:ext>
              </a:extLst>
            </p:cNvPr>
            <p:cNvSpPr txBox="1"/>
            <p:nvPr/>
          </p:nvSpPr>
          <p:spPr>
            <a:xfrm>
              <a:off x="4703590" y="2334552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E80072A-47D0-D141-B4C4-8344FED6321D}"/>
                </a:ext>
              </a:extLst>
            </p:cNvPr>
            <p:cNvSpPr txBox="1"/>
            <p:nvPr/>
          </p:nvSpPr>
          <p:spPr>
            <a:xfrm>
              <a:off x="4703590" y="2009432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a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0A1FDE62-5673-4C4E-A6ED-27149320D334}"/>
              </a:ext>
            </a:extLst>
          </p:cNvPr>
          <p:cNvSpPr/>
          <p:nvPr/>
        </p:nvSpPr>
        <p:spPr>
          <a:xfrm>
            <a:off x="1673665" y="999662"/>
            <a:ext cx="4068745" cy="25798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aphicFrame>
        <p:nvGraphicFramePr>
          <p:cNvPr id="42" name="Object 4">
            <a:extLst>
              <a:ext uri="{FF2B5EF4-FFF2-40B4-BE49-F238E27FC236}">
                <a16:creationId xmlns:a16="http://schemas.microsoft.com/office/drawing/2014/main" id="{8362029F-2641-0547-BB8E-602B3C874A3D}"/>
              </a:ext>
            </a:extLst>
          </p:cNvPr>
          <p:cNvGraphicFramePr>
            <a:graphicFrameLocks/>
          </p:cNvGraphicFramePr>
          <p:nvPr/>
        </p:nvGraphicFramePr>
        <p:xfrm>
          <a:off x="4787543" y="2908519"/>
          <a:ext cx="508535" cy="6067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4" imgW="987425" imgH="1473200" progId="MS_ClipArt_Gallery.2">
                  <p:embed/>
                </p:oleObj>
              </mc:Choice>
              <mc:Fallback>
                <p:oleObj name="Clip" r:id="rId4" imgW="987425" imgH="1473200" progId="MS_ClipArt_Gallery.2">
                  <p:embed/>
                  <p:pic>
                    <p:nvPicPr>
                      <p:cNvPr id="42" name="Object 4">
                        <a:extLst>
                          <a:ext uri="{FF2B5EF4-FFF2-40B4-BE49-F238E27FC236}">
                            <a16:creationId xmlns:a16="http://schemas.microsoft.com/office/drawing/2014/main" id="{8362029F-2641-0547-BB8E-602B3C874A3D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543" y="2908519"/>
                        <a:ext cx="508535" cy="6067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" name="Rounded Rectangular Callout 38">
            <a:extLst>
              <a:ext uri="{FF2B5EF4-FFF2-40B4-BE49-F238E27FC236}">
                <a16:creationId xmlns:a16="http://schemas.microsoft.com/office/drawing/2014/main" id="{8D3C7439-AC04-914D-BCE6-DA80F7000390}"/>
              </a:ext>
            </a:extLst>
          </p:cNvPr>
          <p:cNvSpPr/>
          <p:nvPr/>
        </p:nvSpPr>
        <p:spPr>
          <a:xfrm>
            <a:off x="6123720" y="1298281"/>
            <a:ext cx="1464857" cy="424512"/>
          </a:xfrm>
          <a:prstGeom prst="wedgeRoundRectCallout">
            <a:avLst>
              <a:gd name="adj1" fmla="val -95016"/>
              <a:gd name="adj2" fmla="val 5204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 algn="ctr">
              <a:spcBef>
                <a:spcPts val="1200"/>
              </a:spcBef>
              <a:buSzPct val="100000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Gate diagram</a:t>
            </a:r>
            <a:endParaRPr lang="en-US" sz="1600" i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5E0D784B-7561-D249-ABAA-4FE615D4BE63}"/>
              </a:ext>
            </a:extLst>
          </p:cNvPr>
          <p:cNvSpPr/>
          <p:nvPr/>
        </p:nvSpPr>
        <p:spPr>
          <a:xfrm>
            <a:off x="4142550" y="5852034"/>
            <a:ext cx="1464857" cy="424512"/>
          </a:xfrm>
          <a:prstGeom prst="wedgeRoundRectCallout">
            <a:avLst>
              <a:gd name="adj1" fmla="val -42769"/>
              <a:gd name="adj2" fmla="val 2062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t" anchorCtr="0"/>
          <a:lstStyle/>
          <a:p>
            <a:pPr algn="ctr">
              <a:spcBef>
                <a:spcPts val="1200"/>
              </a:spcBef>
              <a:buSzPct val="100000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HDL program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4FF188-5C50-4590-8BBC-966A0E3ED4D8}"/>
              </a:ext>
            </a:extLst>
          </p:cNvPr>
          <p:cNvSpPr txBox="1"/>
          <p:nvPr/>
        </p:nvSpPr>
        <p:spPr>
          <a:xfrm>
            <a:off x="5911243" y="3814596"/>
            <a:ext cx="2165957" cy="203743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lIns="144000" tIns="108000" rIns="93600" bIns="144000"/>
          <a:lstStyle>
            <a:defPPr>
              <a:defRPr lang="en-US"/>
            </a:defPPr>
            <a:lvl1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  <a:defRPr sz="1300">
                <a:solidFill>
                  <a:srgbClr val="008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Chips set (APIs): */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...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Not (in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=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out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= );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And (a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=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b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=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out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= );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Or  (a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=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b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=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out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= );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Xor (a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=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b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=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out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= );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1906157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0AE8B2-7B9A-FDF2-7318-A31EDDC9828F}"/>
              </a:ext>
            </a:extLst>
          </p:cNvPr>
          <p:cNvSpPr txBox="1"/>
          <p:nvPr/>
        </p:nvSpPr>
        <p:spPr>
          <a:xfrm>
            <a:off x="1655865" y="3813470"/>
            <a:ext cx="4102043" cy="262806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93600" bIns="144000"/>
          <a:lstStyle>
            <a:defPPr>
              <a:defRPr lang="en-US"/>
            </a:defPPr>
            <a:lvl1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  <a:defRPr sz="1300">
                <a:solidFill>
                  <a:srgbClr val="008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Not(b)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Not(a)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b)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 */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CHIP Xor {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IN </a:t>
            </a:r>
            <a:r>
              <a:rPr lang="en-US" sz="1200" dirty="0">
                <a:solidFill>
                  <a:srgbClr val="0432FF"/>
                </a:solidFill>
              </a:rPr>
              <a:t>a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dirty="0">
                <a:solidFill>
                  <a:srgbClr val="0432FF"/>
                </a:solidFill>
              </a:rPr>
              <a:t>b</a:t>
            </a:r>
            <a:r>
              <a:rPr lang="en-US" sz="1200" dirty="0">
                <a:solidFill>
                  <a:schemeClr val="tx1"/>
                </a:solidFill>
              </a:rPr>
              <a:t>;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OUT </a:t>
            </a:r>
            <a:r>
              <a:rPr lang="en-US" sz="1200" dirty="0">
                <a:solidFill>
                  <a:srgbClr val="0432FF"/>
                </a:solidFill>
              </a:rPr>
              <a:t>out</a:t>
            </a:r>
            <a:r>
              <a:rPr lang="en-US" sz="1200" dirty="0">
                <a:solidFill>
                  <a:schemeClr val="tx1"/>
                </a:solidFill>
              </a:rPr>
              <a:t>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    PARTS: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Missing implementation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Chip design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8F3C1A-79BC-064D-81EF-A069EBB72905}"/>
              </a:ext>
            </a:extLst>
          </p:cNvPr>
          <p:cNvGrpSpPr/>
          <p:nvPr/>
        </p:nvGrpSpPr>
        <p:grpSpPr>
          <a:xfrm>
            <a:off x="786411" y="1005966"/>
            <a:ext cx="5751618" cy="2573577"/>
            <a:chOff x="926865" y="1077895"/>
            <a:chExt cx="5751618" cy="257357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A55C41B-42D5-BA42-A814-D992676E1E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749" b="1602"/>
            <a:stretch/>
          </p:blipFill>
          <p:spPr>
            <a:xfrm>
              <a:off x="1006781" y="1077895"/>
              <a:ext cx="5214013" cy="2573577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7A542C0-EC3E-8446-A6BE-21F48DB25464}"/>
                </a:ext>
              </a:extLst>
            </p:cNvPr>
            <p:cNvSpPr txBox="1"/>
            <p:nvPr/>
          </p:nvSpPr>
          <p:spPr>
            <a:xfrm>
              <a:off x="3542526" y="2357458"/>
              <a:ext cx="185710" cy="3729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1BAE3CF-2BCD-7A40-BFF4-884C30188D6E}"/>
                </a:ext>
              </a:extLst>
            </p:cNvPr>
            <p:cNvSpPr txBox="1"/>
            <p:nvPr/>
          </p:nvSpPr>
          <p:spPr>
            <a:xfrm>
              <a:off x="926865" y="1158655"/>
              <a:ext cx="68456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rgbClr val="0432FF"/>
                  </a:solidFill>
                  <a:latin typeface="Consolas"/>
                  <a:cs typeface="Consolas"/>
                </a:rPr>
                <a:t>a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2ADD11F-D076-2B46-AC1E-BE253F9FD786}"/>
                </a:ext>
              </a:extLst>
            </p:cNvPr>
            <p:cNvSpPr txBox="1"/>
            <p:nvPr/>
          </p:nvSpPr>
          <p:spPr>
            <a:xfrm>
              <a:off x="2272042" y="1722451"/>
              <a:ext cx="534829" cy="27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Not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269669C-8C42-E64F-BEFA-2821DAF07590}"/>
                </a:ext>
              </a:extLst>
            </p:cNvPr>
            <p:cNvSpPr txBox="1"/>
            <p:nvPr/>
          </p:nvSpPr>
          <p:spPr>
            <a:xfrm>
              <a:off x="2282259" y="2505178"/>
              <a:ext cx="534829" cy="27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Not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68EAA2D-3CB3-F349-84D6-4CC7BAB89941}"/>
                </a:ext>
              </a:extLst>
            </p:cNvPr>
            <p:cNvSpPr txBox="1"/>
            <p:nvPr/>
          </p:nvSpPr>
          <p:spPr>
            <a:xfrm>
              <a:off x="3775146" y="1307259"/>
              <a:ext cx="534829" cy="27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And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7FDE854-C8A0-144E-8E2E-B9F033EB3A59}"/>
                </a:ext>
              </a:extLst>
            </p:cNvPr>
            <p:cNvSpPr txBox="1"/>
            <p:nvPr/>
          </p:nvSpPr>
          <p:spPr>
            <a:xfrm>
              <a:off x="3764928" y="3045311"/>
              <a:ext cx="534829" cy="27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And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C564A1C-AB33-FF43-ABB0-EE6D6F916100}"/>
                </a:ext>
              </a:extLst>
            </p:cNvPr>
            <p:cNvSpPr txBox="1"/>
            <p:nvPr/>
          </p:nvSpPr>
          <p:spPr>
            <a:xfrm>
              <a:off x="5004194" y="2204667"/>
              <a:ext cx="534829" cy="27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Or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E04EC59-6D2C-9441-A39F-7EE0943F78C4}"/>
                </a:ext>
              </a:extLst>
            </p:cNvPr>
            <p:cNvSpPr txBox="1"/>
            <p:nvPr/>
          </p:nvSpPr>
          <p:spPr>
            <a:xfrm>
              <a:off x="1029624" y="3210220"/>
              <a:ext cx="58239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rgbClr val="0432FF"/>
                  </a:solidFill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297946F-0EAA-4940-87F5-A5E3C5E7DEE7}"/>
                </a:ext>
              </a:extLst>
            </p:cNvPr>
            <p:cNvSpPr txBox="1"/>
            <p:nvPr/>
          </p:nvSpPr>
          <p:spPr>
            <a:xfrm>
              <a:off x="6051697" y="2219111"/>
              <a:ext cx="62678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  <a:latin typeface="Consolas"/>
                  <a:cs typeface="Consolas"/>
                </a:rPr>
                <a:t>out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532B906-1EB0-F34D-A4DE-CFAF17613DF3}"/>
              </a:ext>
            </a:extLst>
          </p:cNvPr>
          <p:cNvGrpSpPr/>
          <p:nvPr/>
        </p:nvGrpSpPr>
        <p:grpSpPr>
          <a:xfrm>
            <a:off x="3061754" y="1614415"/>
            <a:ext cx="1816165" cy="1302673"/>
            <a:chOff x="3061754" y="1614415"/>
            <a:chExt cx="1816165" cy="1302673"/>
          </a:xfrm>
        </p:grpSpPr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3106C1E-EEB6-154D-8539-ADC105A1566D}"/>
                </a:ext>
              </a:extLst>
            </p:cNvPr>
            <p:cNvSpPr txBox="1"/>
            <p:nvPr/>
          </p:nvSpPr>
          <p:spPr>
            <a:xfrm>
              <a:off x="3064226" y="2431947"/>
              <a:ext cx="399743" cy="246221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</p:spPr>
          <p:txBody>
            <a:bodyPr wrap="square" lIns="0" rIns="0" rtlCol="0" anchor="ctr" anchorCtr="0">
              <a:spAutoFit/>
            </a:bodyPr>
            <a:lstStyle>
              <a:defPPr>
                <a:defRPr lang="en-US"/>
              </a:defPPr>
              <a:lvl1pPr>
                <a:defRPr sz="1200">
                  <a:latin typeface="Consolas"/>
                  <a:cs typeface="Consolas"/>
                </a:defRPr>
              </a:lvl1pPr>
            </a:lstStyle>
            <a:p>
              <a:r>
                <a:rPr lang="en-US" sz="1000" dirty="0">
                  <a:solidFill>
                    <a:schemeClr val="accent2">
                      <a:lumMod val="75000"/>
                    </a:schemeClr>
                  </a:solidFill>
                </a:rPr>
                <a:t>nota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CA197684-EE90-9647-8ECA-D3AFCB08EA10}"/>
                </a:ext>
              </a:extLst>
            </p:cNvPr>
            <p:cNvSpPr txBox="1"/>
            <p:nvPr/>
          </p:nvSpPr>
          <p:spPr>
            <a:xfrm>
              <a:off x="3061754" y="1805381"/>
              <a:ext cx="416560" cy="246221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</p:spPr>
          <p:txBody>
            <a:bodyPr wrap="square" lIns="0" rIns="0" rtlCol="0" anchor="ctr" anchorCtr="0">
              <a:spAutoFit/>
            </a:bodyPr>
            <a:lstStyle/>
            <a:p>
              <a:r>
                <a:rPr lang="en-US" sz="1000" dirty="0">
                  <a:solidFill>
                    <a:schemeClr val="accent2">
                      <a:lumMod val="75000"/>
                    </a:schemeClr>
                  </a:solidFill>
                  <a:latin typeface="Consolas"/>
                  <a:cs typeface="Consolas"/>
                </a:rPr>
                <a:t>notb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0648070-F75F-3647-8883-A29CF6132348}"/>
                </a:ext>
              </a:extLst>
            </p:cNvPr>
            <p:cNvSpPr txBox="1"/>
            <p:nvPr/>
          </p:nvSpPr>
          <p:spPr>
            <a:xfrm>
              <a:off x="4150116" y="1614415"/>
              <a:ext cx="724863" cy="246221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</p:spPr>
          <p:txBody>
            <a:bodyPr wrap="square" lIns="0" rIns="0" rtlCol="0" anchor="ctr" anchorCtr="0">
              <a:spAutoFit/>
            </a:bodyPr>
            <a:lstStyle>
              <a:defPPr>
                <a:defRPr lang="en-US"/>
              </a:defPPr>
              <a:lvl1pPr>
                <a:defRPr sz="1200">
                  <a:latin typeface="Consolas"/>
                  <a:cs typeface="Consolas"/>
                </a:defRPr>
              </a:lvl1pPr>
            </a:lstStyle>
            <a:p>
              <a:r>
                <a:rPr lang="en-US" sz="1000" dirty="0">
                  <a:solidFill>
                    <a:schemeClr val="accent2">
                      <a:lumMod val="75000"/>
                    </a:schemeClr>
                  </a:solidFill>
                </a:rPr>
                <a:t>aAndNotb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D2682D0-C1E2-AA49-B485-0D30B7C5CFC3}"/>
                </a:ext>
              </a:extLst>
            </p:cNvPr>
            <p:cNvSpPr txBox="1"/>
            <p:nvPr/>
          </p:nvSpPr>
          <p:spPr>
            <a:xfrm>
              <a:off x="4173376" y="2670867"/>
              <a:ext cx="704543" cy="246221"/>
            </a:xfrm>
            <a:prstGeom prst="rect">
              <a:avLst/>
            </a:prstGeom>
            <a:solidFill>
              <a:schemeClr val="bg1">
                <a:alpha val="36000"/>
              </a:schemeClr>
            </a:solidFill>
          </p:spPr>
          <p:txBody>
            <a:bodyPr wrap="square" lIns="0" rIns="0" rtlCol="0" anchor="ctr" anchorCtr="0">
              <a:spAutoFit/>
            </a:bodyPr>
            <a:lstStyle>
              <a:defPPr>
                <a:defRPr lang="en-US"/>
              </a:defPPr>
              <a:lvl1pPr>
                <a:defRPr sz="1200">
                  <a:latin typeface="Consolas"/>
                  <a:cs typeface="Consolas"/>
                </a:defRPr>
              </a:lvl1pPr>
            </a:lstStyle>
            <a:p>
              <a:r>
                <a:rPr lang="en-US" sz="1000" dirty="0">
                  <a:solidFill>
                    <a:schemeClr val="accent2">
                      <a:lumMod val="75000"/>
                    </a:schemeClr>
                  </a:solidFill>
                </a:rPr>
                <a:t>notaAndb</a:t>
              </a:r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EE16D17D-A928-404B-8711-B04B2D907ED9}"/>
              </a:ext>
            </a:extLst>
          </p:cNvPr>
          <p:cNvSpPr/>
          <p:nvPr/>
        </p:nvSpPr>
        <p:spPr>
          <a:xfrm>
            <a:off x="1655865" y="991736"/>
            <a:ext cx="4102043" cy="263144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57EECBD-32F6-7B45-B64B-C1C1B9AF823F}"/>
              </a:ext>
            </a:extLst>
          </p:cNvPr>
          <p:cNvGrpSpPr/>
          <p:nvPr/>
        </p:nvGrpSpPr>
        <p:grpSpPr>
          <a:xfrm>
            <a:off x="1902362" y="999661"/>
            <a:ext cx="3870290" cy="2326545"/>
            <a:chOff x="2034461" y="1071588"/>
            <a:chExt cx="3870290" cy="2326545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3F29F99-90C6-9F46-BDE8-69A0C6B84D17}"/>
                </a:ext>
              </a:extLst>
            </p:cNvPr>
            <p:cNvSpPr txBox="1"/>
            <p:nvPr/>
          </p:nvSpPr>
          <p:spPr>
            <a:xfrm>
              <a:off x="5362768" y="2177417"/>
              <a:ext cx="541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out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4E2F886-D0C7-4F4B-945F-04F11AA7BB0A}"/>
                </a:ext>
              </a:extLst>
            </p:cNvPr>
            <p:cNvSpPr txBox="1"/>
            <p:nvPr/>
          </p:nvSpPr>
          <p:spPr>
            <a:xfrm>
              <a:off x="3513367" y="3151912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CEB038F-6EAE-6146-9A08-2BFE3ED3A919}"/>
                </a:ext>
              </a:extLst>
            </p:cNvPr>
            <p:cNvSpPr txBox="1"/>
            <p:nvPr/>
          </p:nvSpPr>
          <p:spPr>
            <a:xfrm>
              <a:off x="3513367" y="2826792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a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9C504B7-EB88-5044-B3F6-7B501298FE78}"/>
                </a:ext>
              </a:extLst>
            </p:cNvPr>
            <p:cNvSpPr txBox="1"/>
            <p:nvPr/>
          </p:nvSpPr>
          <p:spPr>
            <a:xfrm>
              <a:off x="3498462" y="1396708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29BB5AC-E18F-5D4D-A3E1-F03245223B3D}"/>
                </a:ext>
              </a:extLst>
            </p:cNvPr>
            <p:cNvSpPr txBox="1"/>
            <p:nvPr/>
          </p:nvSpPr>
          <p:spPr>
            <a:xfrm>
              <a:off x="3498462" y="1071588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a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3F240F5-4AF4-BE47-BA95-DD2859E4BDFA}"/>
                </a:ext>
              </a:extLst>
            </p:cNvPr>
            <p:cNvSpPr txBox="1"/>
            <p:nvPr/>
          </p:nvSpPr>
          <p:spPr>
            <a:xfrm>
              <a:off x="2034461" y="1644722"/>
              <a:ext cx="3657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in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3245E7B-20A1-F849-ABCE-5D3068F9A858}"/>
                </a:ext>
              </a:extLst>
            </p:cNvPr>
            <p:cNvSpPr txBox="1"/>
            <p:nvPr/>
          </p:nvSpPr>
          <p:spPr>
            <a:xfrm>
              <a:off x="2035036" y="2625126"/>
              <a:ext cx="3657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in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059866E-4E98-AF4F-98AB-DB7587BD22EC}"/>
                </a:ext>
              </a:extLst>
            </p:cNvPr>
            <p:cNvSpPr txBox="1"/>
            <p:nvPr/>
          </p:nvSpPr>
          <p:spPr>
            <a:xfrm>
              <a:off x="2776140" y="1647182"/>
              <a:ext cx="4571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out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2A5E182-F424-0E41-A773-7CE5374EB9D9}"/>
                </a:ext>
              </a:extLst>
            </p:cNvPr>
            <p:cNvSpPr txBox="1"/>
            <p:nvPr/>
          </p:nvSpPr>
          <p:spPr>
            <a:xfrm>
              <a:off x="2712241" y="2635666"/>
              <a:ext cx="4571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out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F4CCCC2-F032-8447-A997-AC279157B228}"/>
                </a:ext>
              </a:extLst>
            </p:cNvPr>
            <p:cNvSpPr txBox="1"/>
            <p:nvPr/>
          </p:nvSpPr>
          <p:spPr>
            <a:xfrm>
              <a:off x="4139317" y="1221983"/>
              <a:ext cx="4607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out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169DDB4-F941-7B47-9DBF-7CE99C00D124}"/>
                </a:ext>
              </a:extLst>
            </p:cNvPr>
            <p:cNvSpPr txBox="1"/>
            <p:nvPr/>
          </p:nvSpPr>
          <p:spPr>
            <a:xfrm>
              <a:off x="4158487" y="2980446"/>
              <a:ext cx="4607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out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3FD4DE3-3D2D-0943-9A93-C7A196725D29}"/>
                </a:ext>
              </a:extLst>
            </p:cNvPr>
            <p:cNvSpPr txBox="1"/>
            <p:nvPr/>
          </p:nvSpPr>
          <p:spPr>
            <a:xfrm>
              <a:off x="4703590" y="2334552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E80072A-47D0-D141-B4C4-8344FED6321D}"/>
                </a:ext>
              </a:extLst>
            </p:cNvPr>
            <p:cNvSpPr txBox="1"/>
            <p:nvPr/>
          </p:nvSpPr>
          <p:spPr>
            <a:xfrm>
              <a:off x="4703590" y="2009432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a</a:t>
              </a:r>
            </a:p>
          </p:txBody>
        </p:sp>
      </p:grpSp>
      <p:sp>
        <p:nvSpPr>
          <p:cNvPr id="39" name="Rounded Rectangular Callout 38">
            <a:extLst>
              <a:ext uri="{FF2B5EF4-FFF2-40B4-BE49-F238E27FC236}">
                <a16:creationId xmlns:a16="http://schemas.microsoft.com/office/drawing/2014/main" id="{8D3C7439-AC04-914D-BCE6-DA80F7000390}"/>
              </a:ext>
            </a:extLst>
          </p:cNvPr>
          <p:cNvSpPr/>
          <p:nvPr/>
        </p:nvSpPr>
        <p:spPr>
          <a:xfrm>
            <a:off x="6123720" y="1298281"/>
            <a:ext cx="1464857" cy="424512"/>
          </a:xfrm>
          <a:prstGeom prst="wedgeRoundRectCallout">
            <a:avLst>
              <a:gd name="adj1" fmla="val -95016"/>
              <a:gd name="adj2" fmla="val 5204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 algn="ctr">
              <a:spcBef>
                <a:spcPts val="1200"/>
              </a:spcBef>
              <a:buSzPct val="100000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Gate diagram</a:t>
            </a:r>
            <a:endParaRPr lang="en-US" sz="1600" i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graphicFrame>
        <p:nvGraphicFramePr>
          <p:cNvPr id="41" name="Object 4">
            <a:extLst>
              <a:ext uri="{FF2B5EF4-FFF2-40B4-BE49-F238E27FC236}">
                <a16:creationId xmlns:a16="http://schemas.microsoft.com/office/drawing/2014/main" id="{99BD6E0A-1173-B04C-BB6B-E93320EBDD19}"/>
              </a:ext>
            </a:extLst>
          </p:cNvPr>
          <p:cNvGraphicFramePr>
            <a:graphicFrameLocks/>
          </p:cNvGraphicFramePr>
          <p:nvPr/>
        </p:nvGraphicFramePr>
        <p:xfrm>
          <a:off x="4787543" y="2908519"/>
          <a:ext cx="508535" cy="6067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987425" imgH="1473200" progId="MS_ClipArt_Gallery.2">
                  <p:embed/>
                </p:oleObj>
              </mc:Choice>
              <mc:Fallback>
                <p:oleObj name="Clip" r:id="rId3" imgW="987425" imgH="1473200" progId="MS_ClipArt_Gallery.2">
                  <p:embed/>
                  <p:pic>
                    <p:nvPicPr>
                      <p:cNvPr id="41" name="Object 4">
                        <a:extLst>
                          <a:ext uri="{FF2B5EF4-FFF2-40B4-BE49-F238E27FC236}">
                            <a16:creationId xmlns:a16="http://schemas.microsoft.com/office/drawing/2014/main" id="{99BD6E0A-1173-B04C-BB6B-E93320EBDD19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543" y="2908519"/>
                        <a:ext cx="508535" cy="6067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276F11CD-295E-CA3B-9699-EAF5282DE593}"/>
              </a:ext>
            </a:extLst>
          </p:cNvPr>
          <p:cNvSpPr/>
          <p:nvPr/>
        </p:nvSpPr>
        <p:spPr>
          <a:xfrm>
            <a:off x="4142550" y="5852034"/>
            <a:ext cx="1464857" cy="424512"/>
          </a:xfrm>
          <a:prstGeom prst="wedgeRoundRectCallout">
            <a:avLst>
              <a:gd name="adj1" fmla="val -42769"/>
              <a:gd name="adj2" fmla="val 2062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t" anchorCtr="0"/>
          <a:lstStyle/>
          <a:p>
            <a:pPr algn="ctr">
              <a:spcBef>
                <a:spcPts val="1200"/>
              </a:spcBef>
              <a:buSzPct val="100000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HDL program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BAD20F-E068-9671-A1DF-B7D9F4DAC13E}"/>
              </a:ext>
            </a:extLst>
          </p:cNvPr>
          <p:cNvSpPr txBox="1"/>
          <p:nvPr/>
        </p:nvSpPr>
        <p:spPr>
          <a:xfrm>
            <a:off x="5911243" y="3814596"/>
            <a:ext cx="2165957" cy="203743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lIns="144000" tIns="108000" rIns="93600" bIns="144000"/>
          <a:lstStyle>
            <a:defPPr>
              <a:defRPr lang="en-US"/>
            </a:defPPr>
            <a:lvl1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  <a:defRPr sz="1300">
                <a:solidFill>
                  <a:srgbClr val="008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Chips set (APIs): */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...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Not (in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=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out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= );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And (a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=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b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=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out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= );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Or  (a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=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b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=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out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= );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Xor (a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=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b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=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out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= );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00476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9BC7FF-6E55-7169-050E-CE61846C1541}"/>
              </a:ext>
            </a:extLst>
          </p:cNvPr>
          <p:cNvSpPr txBox="1"/>
          <p:nvPr/>
        </p:nvSpPr>
        <p:spPr>
          <a:xfrm>
            <a:off x="1655865" y="3813470"/>
            <a:ext cx="4102043" cy="262806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93600" bIns="144000"/>
          <a:lstStyle>
            <a:defPPr>
              <a:defRPr lang="en-US"/>
            </a:defPPr>
            <a:lvl1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  <a:defRPr sz="1300">
                <a:solidFill>
                  <a:srgbClr val="008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Not(b)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Not(a)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b)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 */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CHIP Xor {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IN </a:t>
            </a:r>
            <a:r>
              <a:rPr lang="en-US" sz="1200" dirty="0">
                <a:solidFill>
                  <a:srgbClr val="0432FF"/>
                </a:solidFill>
              </a:rPr>
              <a:t>a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dirty="0">
                <a:solidFill>
                  <a:srgbClr val="0432FF"/>
                </a:solidFill>
              </a:rPr>
              <a:t>b</a:t>
            </a:r>
            <a:r>
              <a:rPr lang="en-US" sz="1200" dirty="0">
                <a:solidFill>
                  <a:schemeClr val="tx1"/>
                </a:solidFill>
              </a:rPr>
              <a:t>;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OUT </a:t>
            </a:r>
            <a:r>
              <a:rPr lang="en-US" sz="1200" dirty="0">
                <a:solidFill>
                  <a:srgbClr val="0432FF"/>
                </a:solidFill>
              </a:rPr>
              <a:t>out</a:t>
            </a:r>
            <a:r>
              <a:rPr lang="en-US" sz="1200" dirty="0">
                <a:solidFill>
                  <a:schemeClr val="tx1"/>
                </a:solidFill>
              </a:rPr>
              <a:t>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    PARTS: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Missing implementation</a:t>
            </a:r>
          </a:p>
          <a:p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Chip design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B8F3C1A-79BC-064D-81EF-A069EBB72905}"/>
              </a:ext>
            </a:extLst>
          </p:cNvPr>
          <p:cNvGrpSpPr/>
          <p:nvPr/>
        </p:nvGrpSpPr>
        <p:grpSpPr>
          <a:xfrm>
            <a:off x="786411" y="1005966"/>
            <a:ext cx="5751618" cy="2573577"/>
            <a:chOff x="926865" y="1077895"/>
            <a:chExt cx="5751618" cy="257357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A55C41B-42D5-BA42-A814-D992676E1E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749" b="1602"/>
            <a:stretch/>
          </p:blipFill>
          <p:spPr>
            <a:xfrm>
              <a:off x="1006781" y="1077895"/>
              <a:ext cx="5214013" cy="2573577"/>
            </a:xfrm>
            <a:prstGeom prst="rect">
              <a:avLst/>
            </a:prstGeom>
          </p:spPr>
        </p:pic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7A542C0-EC3E-8446-A6BE-21F48DB25464}"/>
                </a:ext>
              </a:extLst>
            </p:cNvPr>
            <p:cNvSpPr txBox="1"/>
            <p:nvPr/>
          </p:nvSpPr>
          <p:spPr>
            <a:xfrm>
              <a:off x="3542526" y="2357458"/>
              <a:ext cx="185710" cy="3729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1BAE3CF-2BCD-7A40-BFF4-884C30188D6E}"/>
                </a:ext>
              </a:extLst>
            </p:cNvPr>
            <p:cNvSpPr txBox="1"/>
            <p:nvPr/>
          </p:nvSpPr>
          <p:spPr>
            <a:xfrm>
              <a:off x="926865" y="1158655"/>
              <a:ext cx="68456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rgbClr val="0432FF"/>
                  </a:solidFill>
                  <a:latin typeface="Consolas"/>
                  <a:cs typeface="Consolas"/>
                </a:rPr>
                <a:t>a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2ADD11F-D076-2B46-AC1E-BE253F9FD786}"/>
                </a:ext>
              </a:extLst>
            </p:cNvPr>
            <p:cNvSpPr txBox="1"/>
            <p:nvPr/>
          </p:nvSpPr>
          <p:spPr>
            <a:xfrm>
              <a:off x="2272042" y="1722451"/>
              <a:ext cx="534829" cy="27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Not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269669C-8C42-E64F-BEFA-2821DAF07590}"/>
                </a:ext>
              </a:extLst>
            </p:cNvPr>
            <p:cNvSpPr txBox="1"/>
            <p:nvPr/>
          </p:nvSpPr>
          <p:spPr>
            <a:xfrm>
              <a:off x="2282259" y="2505178"/>
              <a:ext cx="534829" cy="27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Not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68EAA2D-3CB3-F349-84D6-4CC7BAB89941}"/>
                </a:ext>
              </a:extLst>
            </p:cNvPr>
            <p:cNvSpPr txBox="1"/>
            <p:nvPr/>
          </p:nvSpPr>
          <p:spPr>
            <a:xfrm>
              <a:off x="3775146" y="1307259"/>
              <a:ext cx="534829" cy="27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And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7FDE854-C8A0-144E-8E2E-B9F033EB3A59}"/>
                </a:ext>
              </a:extLst>
            </p:cNvPr>
            <p:cNvSpPr txBox="1"/>
            <p:nvPr/>
          </p:nvSpPr>
          <p:spPr>
            <a:xfrm>
              <a:off x="3764928" y="3045311"/>
              <a:ext cx="534829" cy="27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And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C564A1C-AB33-FF43-ABB0-EE6D6F916100}"/>
                </a:ext>
              </a:extLst>
            </p:cNvPr>
            <p:cNvSpPr txBox="1"/>
            <p:nvPr/>
          </p:nvSpPr>
          <p:spPr>
            <a:xfrm>
              <a:off x="5004194" y="2204667"/>
              <a:ext cx="534829" cy="27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Or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E04EC59-6D2C-9441-A39F-7EE0943F78C4}"/>
                </a:ext>
              </a:extLst>
            </p:cNvPr>
            <p:cNvSpPr txBox="1"/>
            <p:nvPr/>
          </p:nvSpPr>
          <p:spPr>
            <a:xfrm>
              <a:off x="1029624" y="3210220"/>
              <a:ext cx="58239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rgbClr val="0432FF"/>
                  </a:solidFill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8297946F-0EAA-4940-87F5-A5E3C5E7DEE7}"/>
                </a:ext>
              </a:extLst>
            </p:cNvPr>
            <p:cNvSpPr txBox="1"/>
            <p:nvPr/>
          </p:nvSpPr>
          <p:spPr>
            <a:xfrm>
              <a:off x="6051697" y="2219111"/>
              <a:ext cx="62678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  <a:latin typeface="Consolas"/>
                  <a:cs typeface="Consolas"/>
                </a:rPr>
                <a:t>out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13106C1E-EEB6-154D-8539-ADC105A1566D}"/>
              </a:ext>
            </a:extLst>
          </p:cNvPr>
          <p:cNvSpPr txBox="1"/>
          <p:nvPr/>
        </p:nvSpPr>
        <p:spPr>
          <a:xfrm>
            <a:off x="3064226" y="2431947"/>
            <a:ext cx="399743" cy="246221"/>
          </a:xfrm>
          <a:prstGeom prst="rect">
            <a:avLst/>
          </a:prstGeom>
          <a:solidFill>
            <a:schemeClr val="bg1">
              <a:alpha val="36000"/>
            </a:schemeClr>
          </a:solidFill>
        </p:spPr>
        <p:txBody>
          <a:bodyPr wrap="square" lIns="0" rIns="0" rtlCol="0" anchor="ctr" anchorCtr="0">
            <a:spAutoFit/>
          </a:bodyPr>
          <a:lstStyle>
            <a:defPPr>
              <a:defRPr lang="en-US"/>
            </a:defPPr>
            <a:lvl1pPr>
              <a:defRPr sz="1200">
                <a:latin typeface="Consolas"/>
                <a:cs typeface="Consolas"/>
              </a:defRPr>
            </a:lvl1pPr>
          </a:lstStyle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nota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A197684-EE90-9647-8ECA-D3AFCB08EA10}"/>
              </a:ext>
            </a:extLst>
          </p:cNvPr>
          <p:cNvSpPr txBox="1"/>
          <p:nvPr/>
        </p:nvSpPr>
        <p:spPr>
          <a:xfrm>
            <a:off x="3061754" y="1805381"/>
            <a:ext cx="416560" cy="246221"/>
          </a:xfrm>
          <a:prstGeom prst="rect">
            <a:avLst/>
          </a:prstGeom>
          <a:solidFill>
            <a:schemeClr val="bg1">
              <a:alpha val="36000"/>
            </a:schemeClr>
          </a:solidFill>
        </p:spPr>
        <p:txBody>
          <a:bodyPr wrap="square" lIns="0" rIns="0" rtlCol="0" anchor="ctr" anchorCtr="0">
            <a:spAutoFit/>
          </a:bodyPr>
          <a:lstStyle/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  <a:latin typeface="Consolas"/>
                <a:cs typeface="Consolas"/>
              </a:rPr>
              <a:t>notb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A0648070-F75F-3647-8883-A29CF6132348}"/>
              </a:ext>
            </a:extLst>
          </p:cNvPr>
          <p:cNvSpPr txBox="1"/>
          <p:nvPr/>
        </p:nvSpPr>
        <p:spPr>
          <a:xfrm>
            <a:off x="4150116" y="1614415"/>
            <a:ext cx="724863" cy="246221"/>
          </a:xfrm>
          <a:prstGeom prst="rect">
            <a:avLst/>
          </a:prstGeom>
          <a:solidFill>
            <a:schemeClr val="bg1">
              <a:alpha val="36000"/>
            </a:schemeClr>
          </a:solidFill>
        </p:spPr>
        <p:txBody>
          <a:bodyPr wrap="square" lIns="0" rIns="0" rtlCol="0" anchor="ctr" anchorCtr="0">
            <a:spAutoFit/>
          </a:bodyPr>
          <a:lstStyle>
            <a:defPPr>
              <a:defRPr lang="en-US"/>
            </a:defPPr>
            <a:lvl1pPr>
              <a:defRPr sz="1200">
                <a:latin typeface="Consolas"/>
                <a:cs typeface="Consolas"/>
              </a:defRPr>
            </a:lvl1pPr>
          </a:lstStyle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aAndNotb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D2682D0-C1E2-AA49-B485-0D30B7C5CFC3}"/>
              </a:ext>
            </a:extLst>
          </p:cNvPr>
          <p:cNvSpPr txBox="1"/>
          <p:nvPr/>
        </p:nvSpPr>
        <p:spPr>
          <a:xfrm>
            <a:off x="4173376" y="2670867"/>
            <a:ext cx="704543" cy="246221"/>
          </a:xfrm>
          <a:prstGeom prst="rect">
            <a:avLst/>
          </a:prstGeom>
          <a:solidFill>
            <a:schemeClr val="bg1">
              <a:alpha val="36000"/>
            </a:schemeClr>
          </a:solidFill>
        </p:spPr>
        <p:txBody>
          <a:bodyPr wrap="square" lIns="0" rIns="0" rtlCol="0" anchor="ctr" anchorCtr="0">
            <a:spAutoFit/>
          </a:bodyPr>
          <a:lstStyle>
            <a:defPPr>
              <a:defRPr lang="en-US"/>
            </a:defPPr>
            <a:lvl1pPr>
              <a:defRPr sz="1200">
                <a:latin typeface="Consolas"/>
                <a:cs typeface="Consolas"/>
              </a:defRPr>
            </a:lvl1pPr>
          </a:lstStyle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notaAndb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E16D17D-A928-404B-8711-B04B2D907ED9}"/>
              </a:ext>
            </a:extLst>
          </p:cNvPr>
          <p:cNvSpPr/>
          <p:nvPr/>
        </p:nvSpPr>
        <p:spPr>
          <a:xfrm>
            <a:off x="1655865" y="991736"/>
            <a:ext cx="4102043" cy="263144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D57EECBD-32F6-7B45-B64B-C1C1B9AF823F}"/>
              </a:ext>
            </a:extLst>
          </p:cNvPr>
          <p:cNvGrpSpPr/>
          <p:nvPr/>
        </p:nvGrpSpPr>
        <p:grpSpPr>
          <a:xfrm>
            <a:off x="1902362" y="999661"/>
            <a:ext cx="3870290" cy="2326545"/>
            <a:chOff x="2034461" y="1071588"/>
            <a:chExt cx="3870290" cy="2326545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3F29F99-90C6-9F46-BDE8-69A0C6B84D17}"/>
                </a:ext>
              </a:extLst>
            </p:cNvPr>
            <p:cNvSpPr txBox="1"/>
            <p:nvPr/>
          </p:nvSpPr>
          <p:spPr>
            <a:xfrm>
              <a:off x="5362768" y="2177417"/>
              <a:ext cx="541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out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4E2F886-D0C7-4F4B-945F-04F11AA7BB0A}"/>
                </a:ext>
              </a:extLst>
            </p:cNvPr>
            <p:cNvSpPr txBox="1"/>
            <p:nvPr/>
          </p:nvSpPr>
          <p:spPr>
            <a:xfrm>
              <a:off x="3513367" y="3151912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CEB038F-6EAE-6146-9A08-2BFE3ED3A919}"/>
                </a:ext>
              </a:extLst>
            </p:cNvPr>
            <p:cNvSpPr txBox="1"/>
            <p:nvPr/>
          </p:nvSpPr>
          <p:spPr>
            <a:xfrm>
              <a:off x="3513367" y="2826792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a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9C504B7-EB88-5044-B3F6-7B501298FE78}"/>
                </a:ext>
              </a:extLst>
            </p:cNvPr>
            <p:cNvSpPr txBox="1"/>
            <p:nvPr/>
          </p:nvSpPr>
          <p:spPr>
            <a:xfrm>
              <a:off x="3498462" y="1396708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529BB5AC-E18F-5D4D-A3E1-F03245223B3D}"/>
                </a:ext>
              </a:extLst>
            </p:cNvPr>
            <p:cNvSpPr txBox="1"/>
            <p:nvPr/>
          </p:nvSpPr>
          <p:spPr>
            <a:xfrm>
              <a:off x="3498462" y="1071588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a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3F240F5-4AF4-BE47-BA95-DD2859E4BDFA}"/>
                </a:ext>
              </a:extLst>
            </p:cNvPr>
            <p:cNvSpPr txBox="1"/>
            <p:nvPr/>
          </p:nvSpPr>
          <p:spPr>
            <a:xfrm>
              <a:off x="2034461" y="1644722"/>
              <a:ext cx="3657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in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3245E7B-20A1-F849-ABCE-5D3068F9A858}"/>
                </a:ext>
              </a:extLst>
            </p:cNvPr>
            <p:cNvSpPr txBox="1"/>
            <p:nvPr/>
          </p:nvSpPr>
          <p:spPr>
            <a:xfrm>
              <a:off x="2035036" y="2625126"/>
              <a:ext cx="3657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in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2059866E-4E98-AF4F-98AB-DB7587BD22EC}"/>
                </a:ext>
              </a:extLst>
            </p:cNvPr>
            <p:cNvSpPr txBox="1"/>
            <p:nvPr/>
          </p:nvSpPr>
          <p:spPr>
            <a:xfrm>
              <a:off x="2776140" y="1647182"/>
              <a:ext cx="4571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out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2A5E182-F424-0E41-A773-7CE5374EB9D9}"/>
                </a:ext>
              </a:extLst>
            </p:cNvPr>
            <p:cNvSpPr txBox="1"/>
            <p:nvPr/>
          </p:nvSpPr>
          <p:spPr>
            <a:xfrm>
              <a:off x="2712241" y="2635666"/>
              <a:ext cx="4571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out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F4CCCC2-F032-8447-A997-AC279157B228}"/>
                </a:ext>
              </a:extLst>
            </p:cNvPr>
            <p:cNvSpPr txBox="1"/>
            <p:nvPr/>
          </p:nvSpPr>
          <p:spPr>
            <a:xfrm>
              <a:off x="4139317" y="1221983"/>
              <a:ext cx="4607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out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169DDB4-F941-7B47-9DBF-7CE99C00D124}"/>
                </a:ext>
              </a:extLst>
            </p:cNvPr>
            <p:cNvSpPr txBox="1"/>
            <p:nvPr/>
          </p:nvSpPr>
          <p:spPr>
            <a:xfrm>
              <a:off x="4158487" y="2980446"/>
              <a:ext cx="4607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out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43FD4DE3-3D2D-0943-9A93-C7A196725D29}"/>
                </a:ext>
              </a:extLst>
            </p:cNvPr>
            <p:cNvSpPr txBox="1"/>
            <p:nvPr/>
          </p:nvSpPr>
          <p:spPr>
            <a:xfrm>
              <a:off x="4703590" y="2334552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EE80072A-47D0-D141-B4C4-8344FED6321D}"/>
                </a:ext>
              </a:extLst>
            </p:cNvPr>
            <p:cNvSpPr txBox="1"/>
            <p:nvPr/>
          </p:nvSpPr>
          <p:spPr>
            <a:xfrm>
              <a:off x="4703590" y="2009432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a</a:t>
              </a:r>
            </a:p>
          </p:txBody>
        </p:sp>
      </p:grpSp>
      <p:graphicFrame>
        <p:nvGraphicFramePr>
          <p:cNvPr id="84" name="Object 4">
            <a:extLst>
              <a:ext uri="{FF2B5EF4-FFF2-40B4-BE49-F238E27FC236}">
                <a16:creationId xmlns:a16="http://schemas.microsoft.com/office/drawing/2014/main" id="{15166F5A-A1ED-4641-BD63-C3177445CFCD}"/>
              </a:ext>
            </a:extLst>
          </p:cNvPr>
          <p:cNvGraphicFramePr>
            <a:graphicFrameLocks/>
          </p:cNvGraphicFramePr>
          <p:nvPr/>
        </p:nvGraphicFramePr>
        <p:xfrm>
          <a:off x="4532297" y="4449326"/>
          <a:ext cx="508535" cy="6067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987425" imgH="1473200" progId="MS_ClipArt_Gallery.2">
                  <p:embed/>
                </p:oleObj>
              </mc:Choice>
              <mc:Fallback>
                <p:oleObj name="Clip" r:id="rId3" imgW="987425" imgH="1473200" progId="MS_ClipArt_Gallery.2">
                  <p:embed/>
                  <p:pic>
                    <p:nvPicPr>
                      <p:cNvPr id="84" name="Object 4">
                        <a:extLst>
                          <a:ext uri="{FF2B5EF4-FFF2-40B4-BE49-F238E27FC236}">
                            <a16:creationId xmlns:a16="http://schemas.microsoft.com/office/drawing/2014/main" id="{15166F5A-A1ED-4641-BD63-C3177445CFCD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2297" y="4449326"/>
                        <a:ext cx="508535" cy="6067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3FD0E00C-4DC5-3138-2B70-FC92333B26F7}"/>
              </a:ext>
            </a:extLst>
          </p:cNvPr>
          <p:cNvSpPr/>
          <p:nvPr/>
        </p:nvSpPr>
        <p:spPr>
          <a:xfrm>
            <a:off x="4142550" y="5852034"/>
            <a:ext cx="1464857" cy="424512"/>
          </a:xfrm>
          <a:prstGeom prst="wedgeRoundRectCallout">
            <a:avLst>
              <a:gd name="adj1" fmla="val -42769"/>
              <a:gd name="adj2" fmla="val 2062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t" anchorCtr="0"/>
          <a:lstStyle/>
          <a:p>
            <a:pPr algn="ctr">
              <a:spcBef>
                <a:spcPts val="1200"/>
              </a:spcBef>
              <a:buSzPct val="100000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HDL </a:t>
            </a:r>
            <a:r>
              <a:rPr 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program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D8311F-3815-7AFF-18C2-DD2DD96230DC}"/>
              </a:ext>
            </a:extLst>
          </p:cNvPr>
          <p:cNvSpPr txBox="1"/>
          <p:nvPr/>
        </p:nvSpPr>
        <p:spPr>
          <a:xfrm>
            <a:off x="5911243" y="3814596"/>
            <a:ext cx="2165957" cy="203743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lIns="144000" tIns="108000" rIns="93600" bIns="144000"/>
          <a:lstStyle>
            <a:defPPr>
              <a:defRPr lang="en-US"/>
            </a:defPPr>
            <a:lvl1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  <a:defRPr sz="1300">
                <a:solidFill>
                  <a:srgbClr val="008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Chips set (APIs): */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...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Not (in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=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out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= );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And (a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=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b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=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out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= );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Or  (a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=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b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=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out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= );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Xor (a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=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b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=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out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= );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7205718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Chip design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88FED83-C1E9-2942-9E74-45FDCEFA6C10}"/>
              </a:ext>
            </a:extLst>
          </p:cNvPr>
          <p:cNvSpPr txBox="1"/>
          <p:nvPr/>
        </p:nvSpPr>
        <p:spPr>
          <a:xfrm>
            <a:off x="1655865" y="3813470"/>
            <a:ext cx="4102043" cy="262806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93600" bIns="144000"/>
          <a:lstStyle>
            <a:defPPr>
              <a:defRPr lang="en-US"/>
            </a:defPPr>
            <a:lvl1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  <a:defRPr sz="1300">
                <a:solidFill>
                  <a:srgbClr val="008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Not(b)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Not(a)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b)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 */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CHIP Xor {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IN </a:t>
            </a:r>
            <a:r>
              <a:rPr lang="en-US" sz="1200" dirty="0">
                <a:solidFill>
                  <a:srgbClr val="0432FF"/>
                </a:solidFill>
              </a:rPr>
              <a:t>a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dirty="0">
                <a:solidFill>
                  <a:srgbClr val="0432FF"/>
                </a:solidFill>
              </a:rPr>
              <a:t>b</a:t>
            </a:r>
            <a:r>
              <a:rPr lang="en-US" sz="1200" dirty="0">
                <a:solidFill>
                  <a:schemeClr val="tx1"/>
                </a:solidFill>
              </a:rPr>
              <a:t>;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OUT </a:t>
            </a:r>
            <a:r>
              <a:rPr lang="en-US" sz="1200" dirty="0">
                <a:solidFill>
                  <a:srgbClr val="0432FF"/>
                </a:solidFill>
              </a:rPr>
              <a:t>out</a:t>
            </a:r>
            <a:r>
              <a:rPr lang="en-US" sz="1200" dirty="0">
                <a:solidFill>
                  <a:schemeClr val="tx1"/>
                </a:solidFill>
              </a:rPr>
              <a:t>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    PARTS: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Not (in=</a:t>
            </a:r>
            <a:r>
              <a:rPr lang="en-US" sz="1200" dirty="0">
                <a:solidFill>
                  <a:srgbClr val="0432FF"/>
                </a:solidFill>
              </a:rPr>
              <a:t>a</a:t>
            </a:r>
            <a:r>
              <a:rPr lang="en-US" sz="1200" dirty="0">
                <a:solidFill>
                  <a:schemeClr val="tx1"/>
                </a:solidFill>
              </a:rPr>
              <a:t>, out=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nota</a:t>
            </a:r>
            <a:r>
              <a:rPr lang="en-US" sz="1200" dirty="0">
                <a:solidFill>
                  <a:schemeClr val="tx1"/>
                </a:solidFill>
              </a:rPr>
              <a:t>);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Not (in=</a:t>
            </a:r>
            <a:r>
              <a:rPr lang="en-US" sz="1200" dirty="0">
                <a:solidFill>
                  <a:srgbClr val="0432FF"/>
                </a:solidFill>
              </a:rPr>
              <a:t>b</a:t>
            </a:r>
            <a:r>
              <a:rPr lang="en-US" sz="1200" dirty="0">
                <a:solidFill>
                  <a:schemeClr val="tx1"/>
                </a:solidFill>
              </a:rPr>
              <a:t>, out=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notb</a:t>
            </a:r>
            <a:r>
              <a:rPr lang="en-US" sz="1200" dirty="0">
                <a:solidFill>
                  <a:schemeClr val="tx1"/>
                </a:solidFill>
              </a:rPr>
              <a:t>);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And (a=</a:t>
            </a:r>
            <a:r>
              <a:rPr lang="en-US" sz="1200" dirty="0">
                <a:solidFill>
                  <a:srgbClr val="0432FF"/>
                </a:solidFill>
              </a:rPr>
              <a:t>a</a:t>
            </a:r>
            <a:r>
              <a:rPr lang="en-US" sz="1200" dirty="0">
                <a:solidFill>
                  <a:schemeClr val="tx1"/>
                </a:solidFill>
              </a:rPr>
              <a:t>, b=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notb</a:t>
            </a:r>
            <a:r>
              <a:rPr lang="en-US" sz="1200" dirty="0">
                <a:solidFill>
                  <a:schemeClr val="tx1"/>
                </a:solidFill>
              </a:rPr>
              <a:t>, out=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aAndNotb</a:t>
            </a:r>
            <a:r>
              <a:rPr lang="en-US" sz="1200" dirty="0">
                <a:solidFill>
                  <a:schemeClr val="tx1"/>
                </a:solidFill>
              </a:rPr>
              <a:t>);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And (a=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nota</a:t>
            </a:r>
            <a:r>
              <a:rPr lang="en-US" sz="1200" dirty="0">
                <a:solidFill>
                  <a:schemeClr val="tx1"/>
                </a:solidFill>
              </a:rPr>
              <a:t>, b=</a:t>
            </a:r>
            <a:r>
              <a:rPr lang="en-US" sz="1200" dirty="0">
                <a:solidFill>
                  <a:srgbClr val="0432FF"/>
                </a:solidFill>
              </a:rPr>
              <a:t>b</a:t>
            </a:r>
            <a:r>
              <a:rPr lang="en-US" sz="1200" dirty="0">
                <a:solidFill>
                  <a:schemeClr val="tx1"/>
                </a:solidFill>
              </a:rPr>
              <a:t>, out=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notaAndb</a:t>
            </a:r>
            <a:r>
              <a:rPr lang="en-US" sz="1200" dirty="0">
                <a:solidFill>
                  <a:schemeClr val="tx1"/>
                </a:solidFill>
              </a:rPr>
              <a:t>);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Or  (a=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aAndNotb</a:t>
            </a:r>
            <a:r>
              <a:rPr lang="en-US" sz="1200" dirty="0">
                <a:solidFill>
                  <a:schemeClr val="tx1"/>
                </a:solidFill>
              </a:rPr>
              <a:t>, b=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notaAndb</a:t>
            </a:r>
            <a:r>
              <a:rPr lang="en-US" sz="1200" dirty="0">
                <a:solidFill>
                  <a:schemeClr val="tx1"/>
                </a:solidFill>
              </a:rPr>
              <a:t>, out=</a:t>
            </a:r>
            <a:r>
              <a:rPr lang="en-US" sz="1200" dirty="0">
                <a:solidFill>
                  <a:srgbClr val="0432FF"/>
                </a:solidFill>
              </a:rPr>
              <a:t>out</a:t>
            </a:r>
            <a:r>
              <a:rPr lang="en-US" sz="1200" dirty="0">
                <a:solidFill>
                  <a:schemeClr val="tx1"/>
                </a:solidFill>
              </a:rPr>
              <a:t>);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</a:rPr>
              <a:t>}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748AAE8-23B9-B349-9D2D-24A49A9115E6}"/>
              </a:ext>
            </a:extLst>
          </p:cNvPr>
          <p:cNvGrpSpPr/>
          <p:nvPr/>
        </p:nvGrpSpPr>
        <p:grpSpPr>
          <a:xfrm>
            <a:off x="786411" y="1005966"/>
            <a:ext cx="5751618" cy="2573577"/>
            <a:chOff x="926865" y="1077895"/>
            <a:chExt cx="5751618" cy="257357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F55FF83-D0BA-2148-879D-E5F823E8CC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749" b="1602"/>
            <a:stretch/>
          </p:blipFill>
          <p:spPr>
            <a:xfrm>
              <a:off x="1006781" y="1077895"/>
              <a:ext cx="5214013" cy="257357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5F0CAE2-9F48-0445-BD81-828ABAAF2494}"/>
                </a:ext>
              </a:extLst>
            </p:cNvPr>
            <p:cNvSpPr txBox="1"/>
            <p:nvPr/>
          </p:nvSpPr>
          <p:spPr>
            <a:xfrm>
              <a:off x="3542526" y="2357458"/>
              <a:ext cx="185710" cy="3729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B49A9BE-6399-FF47-8852-68E0614876E0}"/>
                </a:ext>
              </a:extLst>
            </p:cNvPr>
            <p:cNvSpPr txBox="1"/>
            <p:nvPr/>
          </p:nvSpPr>
          <p:spPr>
            <a:xfrm>
              <a:off x="926865" y="1158655"/>
              <a:ext cx="68456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rgbClr val="0432FF"/>
                  </a:solidFill>
                  <a:latin typeface="Consolas"/>
                  <a:cs typeface="Consolas"/>
                </a:rPr>
                <a:t>a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EF48D12-3B22-7348-A964-796AA4A5544A}"/>
                </a:ext>
              </a:extLst>
            </p:cNvPr>
            <p:cNvSpPr txBox="1"/>
            <p:nvPr/>
          </p:nvSpPr>
          <p:spPr>
            <a:xfrm>
              <a:off x="2272042" y="1722451"/>
              <a:ext cx="534829" cy="27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Not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8E55F896-39E5-BC43-A1D8-E2ED89A4A2DB}"/>
                </a:ext>
              </a:extLst>
            </p:cNvPr>
            <p:cNvSpPr txBox="1"/>
            <p:nvPr/>
          </p:nvSpPr>
          <p:spPr>
            <a:xfrm>
              <a:off x="2282259" y="2505178"/>
              <a:ext cx="534829" cy="27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Not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6BDB1389-E91D-2D44-B366-C68B91A5EA1F}"/>
                </a:ext>
              </a:extLst>
            </p:cNvPr>
            <p:cNvSpPr txBox="1"/>
            <p:nvPr/>
          </p:nvSpPr>
          <p:spPr>
            <a:xfrm>
              <a:off x="3775146" y="1307259"/>
              <a:ext cx="534829" cy="27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And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731E86CE-79CF-4947-8760-92F97DB99097}"/>
                </a:ext>
              </a:extLst>
            </p:cNvPr>
            <p:cNvSpPr txBox="1"/>
            <p:nvPr/>
          </p:nvSpPr>
          <p:spPr>
            <a:xfrm>
              <a:off x="3764928" y="3045311"/>
              <a:ext cx="534829" cy="27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And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44E147D-4850-5E40-95EF-5C1AF9E17076}"/>
                </a:ext>
              </a:extLst>
            </p:cNvPr>
            <p:cNvSpPr txBox="1"/>
            <p:nvPr/>
          </p:nvSpPr>
          <p:spPr>
            <a:xfrm>
              <a:off x="5004194" y="2204667"/>
              <a:ext cx="534829" cy="27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Or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8487344-04B5-0C4D-9507-0C65E4A8D7BE}"/>
                </a:ext>
              </a:extLst>
            </p:cNvPr>
            <p:cNvSpPr txBox="1"/>
            <p:nvPr/>
          </p:nvSpPr>
          <p:spPr>
            <a:xfrm>
              <a:off x="1029624" y="3210220"/>
              <a:ext cx="58239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rgbClr val="0432FF"/>
                  </a:solidFill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3F88354-90F1-934B-90EC-8F45AC6FFBAD}"/>
                </a:ext>
              </a:extLst>
            </p:cNvPr>
            <p:cNvSpPr txBox="1"/>
            <p:nvPr/>
          </p:nvSpPr>
          <p:spPr>
            <a:xfrm>
              <a:off x="6051697" y="2219111"/>
              <a:ext cx="62678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  <a:latin typeface="Consolas"/>
                  <a:cs typeface="Consolas"/>
                </a:rPr>
                <a:t>out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A2514448-5B08-B248-99F5-895F254BCBFB}"/>
              </a:ext>
            </a:extLst>
          </p:cNvPr>
          <p:cNvSpPr txBox="1"/>
          <p:nvPr/>
        </p:nvSpPr>
        <p:spPr>
          <a:xfrm>
            <a:off x="3064226" y="2431947"/>
            <a:ext cx="399743" cy="246221"/>
          </a:xfrm>
          <a:prstGeom prst="rect">
            <a:avLst/>
          </a:prstGeom>
          <a:solidFill>
            <a:schemeClr val="bg1">
              <a:alpha val="36000"/>
            </a:schemeClr>
          </a:solidFill>
        </p:spPr>
        <p:txBody>
          <a:bodyPr wrap="square" lIns="0" rIns="0" rtlCol="0" anchor="ctr" anchorCtr="0">
            <a:spAutoFit/>
          </a:bodyPr>
          <a:lstStyle>
            <a:defPPr>
              <a:defRPr lang="en-US"/>
            </a:defPPr>
            <a:lvl1pPr>
              <a:defRPr sz="1200">
                <a:latin typeface="Consolas"/>
                <a:cs typeface="Consolas"/>
              </a:defRPr>
            </a:lvl1pPr>
          </a:lstStyle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nota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1EF9312-6852-C846-9B0E-3901C9E331D9}"/>
              </a:ext>
            </a:extLst>
          </p:cNvPr>
          <p:cNvSpPr txBox="1"/>
          <p:nvPr/>
        </p:nvSpPr>
        <p:spPr>
          <a:xfrm>
            <a:off x="3061754" y="1805381"/>
            <a:ext cx="416560" cy="246221"/>
          </a:xfrm>
          <a:prstGeom prst="rect">
            <a:avLst/>
          </a:prstGeom>
          <a:solidFill>
            <a:schemeClr val="bg1">
              <a:alpha val="36000"/>
            </a:schemeClr>
          </a:solidFill>
        </p:spPr>
        <p:txBody>
          <a:bodyPr wrap="square" lIns="0" rIns="0" rtlCol="0" anchor="ctr" anchorCtr="0">
            <a:spAutoFit/>
          </a:bodyPr>
          <a:lstStyle/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  <a:latin typeface="Consolas"/>
                <a:cs typeface="Consolas"/>
              </a:rPr>
              <a:t>notb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8203F57-81D8-8D4F-9A58-E02A549140CC}"/>
              </a:ext>
            </a:extLst>
          </p:cNvPr>
          <p:cNvSpPr txBox="1"/>
          <p:nvPr/>
        </p:nvSpPr>
        <p:spPr>
          <a:xfrm>
            <a:off x="4150116" y="1614415"/>
            <a:ext cx="724863" cy="246221"/>
          </a:xfrm>
          <a:prstGeom prst="rect">
            <a:avLst/>
          </a:prstGeom>
          <a:solidFill>
            <a:schemeClr val="bg1">
              <a:alpha val="36000"/>
            </a:schemeClr>
          </a:solidFill>
        </p:spPr>
        <p:txBody>
          <a:bodyPr wrap="square" lIns="0" rIns="0" rtlCol="0" anchor="ctr" anchorCtr="0">
            <a:spAutoFit/>
          </a:bodyPr>
          <a:lstStyle>
            <a:defPPr>
              <a:defRPr lang="en-US"/>
            </a:defPPr>
            <a:lvl1pPr>
              <a:defRPr sz="1200">
                <a:latin typeface="Consolas"/>
                <a:cs typeface="Consolas"/>
              </a:defRPr>
            </a:lvl1pPr>
          </a:lstStyle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aAndNotb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A17B5D4-9020-A747-91A9-D38D89460049}"/>
              </a:ext>
            </a:extLst>
          </p:cNvPr>
          <p:cNvSpPr txBox="1"/>
          <p:nvPr/>
        </p:nvSpPr>
        <p:spPr>
          <a:xfrm>
            <a:off x="4173376" y="2670867"/>
            <a:ext cx="704543" cy="246221"/>
          </a:xfrm>
          <a:prstGeom prst="rect">
            <a:avLst/>
          </a:prstGeom>
          <a:solidFill>
            <a:schemeClr val="bg1">
              <a:alpha val="36000"/>
            </a:schemeClr>
          </a:solidFill>
        </p:spPr>
        <p:txBody>
          <a:bodyPr wrap="square" lIns="0" rIns="0" rtlCol="0" anchor="ctr" anchorCtr="0">
            <a:spAutoFit/>
          </a:bodyPr>
          <a:lstStyle>
            <a:defPPr>
              <a:defRPr lang="en-US"/>
            </a:defPPr>
            <a:lvl1pPr>
              <a:defRPr sz="1200">
                <a:latin typeface="Consolas"/>
                <a:cs typeface="Consolas"/>
              </a:defRPr>
            </a:lvl1pPr>
          </a:lstStyle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notaAndb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1EF0EB1-96BE-8242-B5CC-4036CBC02E51}"/>
              </a:ext>
            </a:extLst>
          </p:cNvPr>
          <p:cNvSpPr/>
          <p:nvPr/>
        </p:nvSpPr>
        <p:spPr>
          <a:xfrm>
            <a:off x="1655865" y="991736"/>
            <a:ext cx="4102043" cy="263144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13BAA2D-34AA-4F48-93B3-1373FE0FF8FE}"/>
              </a:ext>
            </a:extLst>
          </p:cNvPr>
          <p:cNvGrpSpPr/>
          <p:nvPr/>
        </p:nvGrpSpPr>
        <p:grpSpPr>
          <a:xfrm>
            <a:off x="1902362" y="999661"/>
            <a:ext cx="3870290" cy="2326545"/>
            <a:chOff x="2034461" y="1071588"/>
            <a:chExt cx="3870290" cy="2326545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CA41205-140D-5F40-A0AD-B9F2F29FFAB6}"/>
                </a:ext>
              </a:extLst>
            </p:cNvPr>
            <p:cNvSpPr txBox="1"/>
            <p:nvPr/>
          </p:nvSpPr>
          <p:spPr>
            <a:xfrm>
              <a:off x="5362768" y="2177417"/>
              <a:ext cx="541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out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390AA137-985E-1745-AC0A-82201B04FB0C}"/>
                </a:ext>
              </a:extLst>
            </p:cNvPr>
            <p:cNvSpPr txBox="1"/>
            <p:nvPr/>
          </p:nvSpPr>
          <p:spPr>
            <a:xfrm>
              <a:off x="3513367" y="3151912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8C9B9255-4168-C04A-87DB-7CE1FA494280}"/>
                </a:ext>
              </a:extLst>
            </p:cNvPr>
            <p:cNvSpPr txBox="1"/>
            <p:nvPr/>
          </p:nvSpPr>
          <p:spPr>
            <a:xfrm>
              <a:off x="3513367" y="2826792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a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75C61DB-4E84-C144-956E-20BD9989262E}"/>
                </a:ext>
              </a:extLst>
            </p:cNvPr>
            <p:cNvSpPr txBox="1"/>
            <p:nvPr/>
          </p:nvSpPr>
          <p:spPr>
            <a:xfrm>
              <a:off x="3498462" y="1396708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018CDD23-C170-5846-81EF-15FE2AFBAC77}"/>
                </a:ext>
              </a:extLst>
            </p:cNvPr>
            <p:cNvSpPr txBox="1"/>
            <p:nvPr/>
          </p:nvSpPr>
          <p:spPr>
            <a:xfrm>
              <a:off x="3498462" y="1071588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a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6EC72A6-43EE-C94B-B51E-75763AFA9D77}"/>
                </a:ext>
              </a:extLst>
            </p:cNvPr>
            <p:cNvSpPr txBox="1"/>
            <p:nvPr/>
          </p:nvSpPr>
          <p:spPr>
            <a:xfrm>
              <a:off x="2034461" y="1644722"/>
              <a:ext cx="3657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in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B55C097-0A1F-3148-AB1F-1F3A2F14CC74}"/>
                </a:ext>
              </a:extLst>
            </p:cNvPr>
            <p:cNvSpPr txBox="1"/>
            <p:nvPr/>
          </p:nvSpPr>
          <p:spPr>
            <a:xfrm>
              <a:off x="2035036" y="2625126"/>
              <a:ext cx="3657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in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D5CAD4B-4880-CB41-8E00-8B63C34D027E}"/>
                </a:ext>
              </a:extLst>
            </p:cNvPr>
            <p:cNvSpPr txBox="1"/>
            <p:nvPr/>
          </p:nvSpPr>
          <p:spPr>
            <a:xfrm>
              <a:off x="2776140" y="1647182"/>
              <a:ext cx="4571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out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DFA91D7-9244-B54C-B99E-679A294C3684}"/>
                </a:ext>
              </a:extLst>
            </p:cNvPr>
            <p:cNvSpPr txBox="1"/>
            <p:nvPr/>
          </p:nvSpPr>
          <p:spPr>
            <a:xfrm>
              <a:off x="2712241" y="2635666"/>
              <a:ext cx="4571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out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700E14E-C04C-C543-9418-A2DD9E31560F}"/>
                </a:ext>
              </a:extLst>
            </p:cNvPr>
            <p:cNvSpPr txBox="1"/>
            <p:nvPr/>
          </p:nvSpPr>
          <p:spPr>
            <a:xfrm>
              <a:off x="4139317" y="1221983"/>
              <a:ext cx="4607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out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39658DEE-C12D-A54C-BBE7-AF879A944375}"/>
                </a:ext>
              </a:extLst>
            </p:cNvPr>
            <p:cNvSpPr txBox="1"/>
            <p:nvPr/>
          </p:nvSpPr>
          <p:spPr>
            <a:xfrm>
              <a:off x="4158487" y="2980446"/>
              <a:ext cx="4607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out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67C2388A-F4AF-C344-A3B5-6C398C7E0DA0}"/>
                </a:ext>
              </a:extLst>
            </p:cNvPr>
            <p:cNvSpPr txBox="1"/>
            <p:nvPr/>
          </p:nvSpPr>
          <p:spPr>
            <a:xfrm>
              <a:off x="4703590" y="2334552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6087ED8-CF41-3841-B562-467D0274F8E6}"/>
                </a:ext>
              </a:extLst>
            </p:cNvPr>
            <p:cNvSpPr txBox="1"/>
            <p:nvPr/>
          </p:nvSpPr>
          <p:spPr>
            <a:xfrm>
              <a:off x="4703590" y="2009432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a</a:t>
              </a:r>
            </a:p>
          </p:txBody>
        </p:sp>
      </p:grpSp>
      <p:graphicFrame>
        <p:nvGraphicFramePr>
          <p:cNvPr id="35" name="Object 4">
            <a:extLst>
              <a:ext uri="{FF2B5EF4-FFF2-40B4-BE49-F238E27FC236}">
                <a16:creationId xmlns:a16="http://schemas.microsoft.com/office/drawing/2014/main" id="{FDCD3F49-3B31-6742-A873-9850CEF9383A}"/>
              </a:ext>
            </a:extLst>
          </p:cNvPr>
          <p:cNvGraphicFramePr>
            <a:graphicFrameLocks/>
          </p:cNvGraphicFramePr>
          <p:nvPr/>
        </p:nvGraphicFramePr>
        <p:xfrm>
          <a:off x="4532297" y="4449326"/>
          <a:ext cx="508535" cy="6067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3" imgW="987425" imgH="1473200" progId="MS_ClipArt_Gallery.2">
                  <p:embed/>
                </p:oleObj>
              </mc:Choice>
              <mc:Fallback>
                <p:oleObj name="Clip" r:id="rId3" imgW="987425" imgH="1473200" progId="MS_ClipArt_Gallery.2">
                  <p:embed/>
                  <p:pic>
                    <p:nvPicPr>
                      <p:cNvPr id="35" name="Object 4">
                        <a:extLst>
                          <a:ext uri="{FF2B5EF4-FFF2-40B4-BE49-F238E27FC236}">
                            <a16:creationId xmlns:a16="http://schemas.microsoft.com/office/drawing/2014/main" id="{FDCD3F49-3B31-6742-A873-9850CEF9383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2297" y="4449326"/>
                        <a:ext cx="508535" cy="6067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6980126-798B-CD0C-F437-B92ED6B45A0A}"/>
              </a:ext>
            </a:extLst>
          </p:cNvPr>
          <p:cNvSpPr txBox="1"/>
          <p:nvPr/>
        </p:nvSpPr>
        <p:spPr>
          <a:xfrm>
            <a:off x="5911243" y="3814596"/>
            <a:ext cx="2165957" cy="203743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txBody>
          <a:bodyPr lIns="144000" tIns="108000" rIns="93600" bIns="144000"/>
          <a:lstStyle>
            <a:defPPr>
              <a:defRPr lang="en-US"/>
            </a:defPPr>
            <a:lvl1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  <a:defRPr sz="1300">
                <a:solidFill>
                  <a:srgbClr val="008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Chips set (APIs): */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...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Not (in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=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out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= );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And (a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=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b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=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out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= );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Or  (a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=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b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=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out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= );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Xor (a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=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b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=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, out</a:t>
            </a:r>
            <a:r>
              <a:rPr 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= );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0990073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33D02-9A7A-585B-40ED-54616D1FB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1CAC0-9EF5-6E30-F2ED-56F0C810C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Chip design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E38AF9D-5987-5E3B-241B-815407A7C4CF}"/>
              </a:ext>
            </a:extLst>
          </p:cNvPr>
          <p:cNvSpPr txBox="1"/>
          <p:nvPr/>
        </p:nvSpPr>
        <p:spPr>
          <a:xfrm>
            <a:off x="1655865" y="3813470"/>
            <a:ext cx="4102043" cy="262806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93600" bIns="144000"/>
          <a:lstStyle>
            <a:defPPr>
              <a:defRPr lang="en-US"/>
            </a:defPPr>
            <a:lvl1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  <a:defRPr sz="1300">
                <a:solidFill>
                  <a:srgbClr val="008000"/>
                </a:solidFill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Not(b)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Or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Not(a)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And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b)</a:t>
            </a: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 */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CHIP Xor {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IN </a:t>
            </a:r>
            <a:r>
              <a:rPr lang="en-US" sz="1200" dirty="0">
                <a:solidFill>
                  <a:srgbClr val="0432FF"/>
                </a:solidFill>
              </a:rPr>
              <a:t>a</a:t>
            </a:r>
            <a:r>
              <a:rPr lang="en-US" sz="1200" dirty="0">
                <a:solidFill>
                  <a:schemeClr val="tx1"/>
                </a:solidFill>
              </a:rPr>
              <a:t>, </a:t>
            </a:r>
            <a:r>
              <a:rPr lang="en-US" sz="1200" dirty="0">
                <a:solidFill>
                  <a:srgbClr val="0432FF"/>
                </a:solidFill>
              </a:rPr>
              <a:t>b</a:t>
            </a:r>
            <a:r>
              <a:rPr lang="en-US" sz="1200" dirty="0">
                <a:solidFill>
                  <a:schemeClr val="tx1"/>
                </a:solidFill>
              </a:rPr>
              <a:t>;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OUT </a:t>
            </a:r>
            <a:r>
              <a:rPr lang="en-US" sz="1200" dirty="0">
                <a:solidFill>
                  <a:srgbClr val="0432FF"/>
                </a:solidFill>
              </a:rPr>
              <a:t>out</a:t>
            </a:r>
            <a:r>
              <a:rPr lang="en-US" sz="1200" dirty="0">
                <a:solidFill>
                  <a:schemeClr val="tx1"/>
                </a:solidFill>
              </a:rPr>
              <a:t>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chemeClr val="tx1"/>
                </a:solidFill>
              </a:rPr>
              <a:t>    PARTS: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Not (in=</a:t>
            </a:r>
            <a:r>
              <a:rPr lang="en-US" sz="1200" dirty="0">
                <a:solidFill>
                  <a:srgbClr val="0432FF"/>
                </a:solidFill>
              </a:rPr>
              <a:t>a</a:t>
            </a:r>
            <a:r>
              <a:rPr lang="en-US" sz="1200" dirty="0">
                <a:solidFill>
                  <a:schemeClr val="tx1"/>
                </a:solidFill>
              </a:rPr>
              <a:t>, out=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nota</a:t>
            </a:r>
            <a:r>
              <a:rPr lang="en-US" sz="1200" dirty="0">
                <a:solidFill>
                  <a:schemeClr val="tx1"/>
                </a:solidFill>
              </a:rPr>
              <a:t>);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Not (in=</a:t>
            </a:r>
            <a:r>
              <a:rPr lang="en-US" sz="1200" dirty="0">
                <a:solidFill>
                  <a:srgbClr val="0432FF"/>
                </a:solidFill>
              </a:rPr>
              <a:t>b</a:t>
            </a:r>
            <a:r>
              <a:rPr lang="en-US" sz="1200" dirty="0">
                <a:solidFill>
                  <a:schemeClr val="tx1"/>
                </a:solidFill>
              </a:rPr>
              <a:t>, out=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notb</a:t>
            </a:r>
            <a:r>
              <a:rPr lang="en-US" sz="1200" dirty="0">
                <a:solidFill>
                  <a:schemeClr val="tx1"/>
                </a:solidFill>
              </a:rPr>
              <a:t>);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And (a=</a:t>
            </a:r>
            <a:r>
              <a:rPr lang="en-US" sz="1200" dirty="0">
                <a:solidFill>
                  <a:srgbClr val="0432FF"/>
                </a:solidFill>
              </a:rPr>
              <a:t>a</a:t>
            </a:r>
            <a:r>
              <a:rPr lang="en-US" sz="1200" dirty="0">
                <a:solidFill>
                  <a:schemeClr val="tx1"/>
                </a:solidFill>
              </a:rPr>
              <a:t>, b=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notb</a:t>
            </a:r>
            <a:r>
              <a:rPr lang="en-US" sz="1200" dirty="0">
                <a:solidFill>
                  <a:schemeClr val="tx1"/>
                </a:solidFill>
              </a:rPr>
              <a:t>, out=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aAndNotb</a:t>
            </a:r>
            <a:r>
              <a:rPr lang="en-US" sz="1200" dirty="0">
                <a:solidFill>
                  <a:schemeClr val="tx1"/>
                </a:solidFill>
              </a:rPr>
              <a:t>);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And (a=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nota</a:t>
            </a:r>
            <a:r>
              <a:rPr lang="en-US" sz="1200" dirty="0">
                <a:solidFill>
                  <a:schemeClr val="tx1"/>
                </a:solidFill>
              </a:rPr>
              <a:t>, b=</a:t>
            </a:r>
            <a:r>
              <a:rPr lang="en-US" sz="1200" dirty="0">
                <a:solidFill>
                  <a:srgbClr val="0432FF"/>
                </a:solidFill>
              </a:rPr>
              <a:t>b</a:t>
            </a:r>
            <a:r>
              <a:rPr lang="en-US" sz="1200" dirty="0">
                <a:solidFill>
                  <a:schemeClr val="tx1"/>
                </a:solidFill>
              </a:rPr>
              <a:t>, out=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notaAndb</a:t>
            </a:r>
            <a:r>
              <a:rPr lang="en-US" sz="1200" dirty="0">
                <a:solidFill>
                  <a:schemeClr val="tx1"/>
                </a:solidFill>
              </a:rPr>
              <a:t>);</a:t>
            </a:r>
          </a:p>
          <a:p>
            <a:r>
              <a:rPr lang="en-US" sz="1200" dirty="0">
                <a:solidFill>
                  <a:schemeClr val="tx1"/>
                </a:solidFill>
              </a:rPr>
              <a:t>    Or  (a=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aAndNotb</a:t>
            </a:r>
            <a:r>
              <a:rPr lang="en-US" sz="1200" dirty="0">
                <a:solidFill>
                  <a:schemeClr val="tx1"/>
                </a:solidFill>
              </a:rPr>
              <a:t>, b=</a:t>
            </a:r>
            <a:r>
              <a:rPr lang="en-US" sz="1200" dirty="0">
                <a:solidFill>
                  <a:schemeClr val="accent2">
                    <a:lumMod val="75000"/>
                  </a:schemeClr>
                </a:solidFill>
              </a:rPr>
              <a:t>notaAndb</a:t>
            </a:r>
            <a:r>
              <a:rPr lang="en-US" sz="1200" dirty="0">
                <a:solidFill>
                  <a:schemeClr val="tx1"/>
                </a:solidFill>
              </a:rPr>
              <a:t>, out=</a:t>
            </a:r>
            <a:r>
              <a:rPr lang="en-US" sz="1200" dirty="0">
                <a:solidFill>
                  <a:srgbClr val="0432FF"/>
                </a:solidFill>
              </a:rPr>
              <a:t>out</a:t>
            </a:r>
            <a:r>
              <a:rPr lang="en-US" sz="1200" dirty="0">
                <a:solidFill>
                  <a:schemeClr val="tx1"/>
                </a:solidFill>
              </a:rPr>
              <a:t>);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</a:rPr>
              <a:t>}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C1F2AD4-5693-32E0-012D-9A0CAAE913E6}"/>
              </a:ext>
            </a:extLst>
          </p:cNvPr>
          <p:cNvGrpSpPr/>
          <p:nvPr/>
        </p:nvGrpSpPr>
        <p:grpSpPr>
          <a:xfrm>
            <a:off x="786411" y="1005966"/>
            <a:ext cx="5751618" cy="2573577"/>
            <a:chOff x="926865" y="1077895"/>
            <a:chExt cx="5751618" cy="2573577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6718103B-2EC5-2BCE-B61E-346DA1F7AF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9749" b="1602"/>
            <a:stretch/>
          </p:blipFill>
          <p:spPr>
            <a:xfrm>
              <a:off x="1006781" y="1077895"/>
              <a:ext cx="5214013" cy="2573577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9282591-668D-7CAF-0A0C-92850E882B41}"/>
                </a:ext>
              </a:extLst>
            </p:cNvPr>
            <p:cNvSpPr txBox="1"/>
            <p:nvPr/>
          </p:nvSpPr>
          <p:spPr>
            <a:xfrm>
              <a:off x="3542526" y="2357458"/>
              <a:ext cx="185710" cy="3729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14AD2A66-F1F4-3FC6-6A34-27DBD2C71DD9}"/>
                </a:ext>
              </a:extLst>
            </p:cNvPr>
            <p:cNvSpPr txBox="1"/>
            <p:nvPr/>
          </p:nvSpPr>
          <p:spPr>
            <a:xfrm>
              <a:off x="926865" y="1158655"/>
              <a:ext cx="68456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rgbClr val="0432FF"/>
                  </a:solidFill>
                  <a:latin typeface="Consolas"/>
                  <a:cs typeface="Consolas"/>
                </a:rPr>
                <a:t>a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7CE0F8D5-BAEB-1767-9F04-E2ED67A26F12}"/>
                </a:ext>
              </a:extLst>
            </p:cNvPr>
            <p:cNvSpPr txBox="1"/>
            <p:nvPr/>
          </p:nvSpPr>
          <p:spPr>
            <a:xfrm>
              <a:off x="2272042" y="1722451"/>
              <a:ext cx="534829" cy="27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Not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773C47D-6708-F658-6128-CF6ACBEAADFD}"/>
                </a:ext>
              </a:extLst>
            </p:cNvPr>
            <p:cNvSpPr txBox="1"/>
            <p:nvPr/>
          </p:nvSpPr>
          <p:spPr>
            <a:xfrm>
              <a:off x="2282259" y="2505178"/>
              <a:ext cx="534829" cy="27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Not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BB0757A-5D13-2D19-D71E-2DB0741B2984}"/>
                </a:ext>
              </a:extLst>
            </p:cNvPr>
            <p:cNvSpPr txBox="1"/>
            <p:nvPr/>
          </p:nvSpPr>
          <p:spPr>
            <a:xfrm>
              <a:off x="3775146" y="1307259"/>
              <a:ext cx="534829" cy="27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And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DE77371-DF93-8830-AA8E-BB53A12C7341}"/>
                </a:ext>
              </a:extLst>
            </p:cNvPr>
            <p:cNvSpPr txBox="1"/>
            <p:nvPr/>
          </p:nvSpPr>
          <p:spPr>
            <a:xfrm>
              <a:off x="3764928" y="3045311"/>
              <a:ext cx="534829" cy="27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And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B2ADF74-9483-D153-465A-715C4657C8BA}"/>
                </a:ext>
              </a:extLst>
            </p:cNvPr>
            <p:cNvSpPr txBox="1"/>
            <p:nvPr/>
          </p:nvSpPr>
          <p:spPr>
            <a:xfrm>
              <a:off x="5004194" y="2204667"/>
              <a:ext cx="534829" cy="2797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Or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9F3DD6EC-730F-7B42-0926-81C71D2A545D}"/>
                </a:ext>
              </a:extLst>
            </p:cNvPr>
            <p:cNvSpPr txBox="1"/>
            <p:nvPr/>
          </p:nvSpPr>
          <p:spPr>
            <a:xfrm>
              <a:off x="1029624" y="3210220"/>
              <a:ext cx="58239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>
                  <a:solidFill>
                    <a:srgbClr val="0432FF"/>
                  </a:solidFill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7360707-E299-9F29-CC0D-6984F42813CD}"/>
                </a:ext>
              </a:extLst>
            </p:cNvPr>
            <p:cNvSpPr txBox="1"/>
            <p:nvPr/>
          </p:nvSpPr>
          <p:spPr>
            <a:xfrm>
              <a:off x="6051697" y="2219111"/>
              <a:ext cx="62678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432FF"/>
                  </a:solidFill>
                  <a:latin typeface="Consolas"/>
                  <a:cs typeface="Consolas"/>
                </a:rPr>
                <a:t>out</a:t>
              </a: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1249D040-F6FC-FF57-C57E-FD86879D5972}"/>
              </a:ext>
            </a:extLst>
          </p:cNvPr>
          <p:cNvSpPr txBox="1"/>
          <p:nvPr/>
        </p:nvSpPr>
        <p:spPr>
          <a:xfrm>
            <a:off x="3064226" y="2431947"/>
            <a:ext cx="399743" cy="246221"/>
          </a:xfrm>
          <a:prstGeom prst="rect">
            <a:avLst/>
          </a:prstGeom>
          <a:solidFill>
            <a:schemeClr val="bg1">
              <a:alpha val="36000"/>
            </a:schemeClr>
          </a:solidFill>
        </p:spPr>
        <p:txBody>
          <a:bodyPr wrap="square" lIns="0" rIns="0" rtlCol="0" anchor="ctr" anchorCtr="0">
            <a:spAutoFit/>
          </a:bodyPr>
          <a:lstStyle>
            <a:defPPr>
              <a:defRPr lang="en-US"/>
            </a:defPPr>
            <a:lvl1pPr>
              <a:defRPr sz="1200">
                <a:latin typeface="Consolas"/>
                <a:cs typeface="Consolas"/>
              </a:defRPr>
            </a:lvl1pPr>
          </a:lstStyle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nota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C21C919-2AF7-42D3-6463-DC1B0017AE94}"/>
              </a:ext>
            </a:extLst>
          </p:cNvPr>
          <p:cNvSpPr txBox="1"/>
          <p:nvPr/>
        </p:nvSpPr>
        <p:spPr>
          <a:xfrm>
            <a:off x="3061754" y="1805381"/>
            <a:ext cx="416560" cy="246221"/>
          </a:xfrm>
          <a:prstGeom prst="rect">
            <a:avLst/>
          </a:prstGeom>
          <a:solidFill>
            <a:schemeClr val="bg1">
              <a:alpha val="36000"/>
            </a:schemeClr>
          </a:solidFill>
        </p:spPr>
        <p:txBody>
          <a:bodyPr wrap="square" lIns="0" rIns="0" rtlCol="0" anchor="ctr" anchorCtr="0">
            <a:spAutoFit/>
          </a:bodyPr>
          <a:lstStyle/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  <a:latin typeface="Consolas"/>
                <a:cs typeface="Consolas"/>
              </a:rPr>
              <a:t>notb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A510084-1041-3366-AD16-DB6304186147}"/>
              </a:ext>
            </a:extLst>
          </p:cNvPr>
          <p:cNvSpPr txBox="1"/>
          <p:nvPr/>
        </p:nvSpPr>
        <p:spPr>
          <a:xfrm>
            <a:off x="4150116" y="1614415"/>
            <a:ext cx="724863" cy="246221"/>
          </a:xfrm>
          <a:prstGeom prst="rect">
            <a:avLst/>
          </a:prstGeom>
          <a:solidFill>
            <a:schemeClr val="bg1">
              <a:alpha val="36000"/>
            </a:schemeClr>
          </a:solidFill>
        </p:spPr>
        <p:txBody>
          <a:bodyPr wrap="square" lIns="0" rIns="0" rtlCol="0" anchor="ctr" anchorCtr="0">
            <a:spAutoFit/>
          </a:bodyPr>
          <a:lstStyle>
            <a:defPPr>
              <a:defRPr lang="en-US"/>
            </a:defPPr>
            <a:lvl1pPr>
              <a:defRPr sz="1200">
                <a:latin typeface="Consolas"/>
                <a:cs typeface="Consolas"/>
              </a:defRPr>
            </a:lvl1pPr>
          </a:lstStyle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aAndNotb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230C13C-339D-BE64-010B-E3ED8DA789E6}"/>
              </a:ext>
            </a:extLst>
          </p:cNvPr>
          <p:cNvSpPr txBox="1"/>
          <p:nvPr/>
        </p:nvSpPr>
        <p:spPr>
          <a:xfrm>
            <a:off x="4173376" y="2670867"/>
            <a:ext cx="704543" cy="246221"/>
          </a:xfrm>
          <a:prstGeom prst="rect">
            <a:avLst/>
          </a:prstGeom>
          <a:solidFill>
            <a:schemeClr val="bg1">
              <a:alpha val="36000"/>
            </a:schemeClr>
          </a:solidFill>
        </p:spPr>
        <p:txBody>
          <a:bodyPr wrap="square" lIns="0" rIns="0" rtlCol="0" anchor="ctr" anchorCtr="0">
            <a:spAutoFit/>
          </a:bodyPr>
          <a:lstStyle>
            <a:defPPr>
              <a:defRPr lang="en-US"/>
            </a:defPPr>
            <a:lvl1pPr>
              <a:defRPr sz="1200">
                <a:latin typeface="Consolas"/>
                <a:cs typeface="Consolas"/>
              </a:defRPr>
            </a:lvl1pPr>
          </a:lstStyle>
          <a:p>
            <a:r>
              <a:rPr lang="en-US" sz="1000" dirty="0">
                <a:solidFill>
                  <a:schemeClr val="accent2">
                    <a:lumMod val="75000"/>
                  </a:schemeClr>
                </a:solidFill>
              </a:rPr>
              <a:t>notaAndb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D1F9759A-6A32-1FB0-E5EE-A9671F6A9950}"/>
              </a:ext>
            </a:extLst>
          </p:cNvPr>
          <p:cNvSpPr/>
          <p:nvPr/>
        </p:nvSpPr>
        <p:spPr>
          <a:xfrm>
            <a:off x="1655865" y="991736"/>
            <a:ext cx="4102043" cy="2631440"/>
          </a:xfrm>
          <a:prstGeom prst="rect">
            <a:avLst/>
          </a:prstGeom>
          <a:noFill/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06B2888-8709-5F10-31D0-2E6F5362BABF}"/>
              </a:ext>
            </a:extLst>
          </p:cNvPr>
          <p:cNvGrpSpPr/>
          <p:nvPr/>
        </p:nvGrpSpPr>
        <p:grpSpPr>
          <a:xfrm>
            <a:off x="1902362" y="999661"/>
            <a:ext cx="3870290" cy="2326545"/>
            <a:chOff x="2034461" y="1071588"/>
            <a:chExt cx="3870290" cy="2326545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4C1C488-5324-7EEF-C94B-A46E5625588D}"/>
                </a:ext>
              </a:extLst>
            </p:cNvPr>
            <p:cNvSpPr txBox="1"/>
            <p:nvPr/>
          </p:nvSpPr>
          <p:spPr>
            <a:xfrm>
              <a:off x="5362768" y="2177417"/>
              <a:ext cx="541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out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887CC5B-4285-679B-E1D2-E0942E1DECD1}"/>
                </a:ext>
              </a:extLst>
            </p:cNvPr>
            <p:cNvSpPr txBox="1"/>
            <p:nvPr/>
          </p:nvSpPr>
          <p:spPr>
            <a:xfrm>
              <a:off x="3513367" y="3151912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BC61BF35-AE90-7222-B293-E57C77FC14CC}"/>
                </a:ext>
              </a:extLst>
            </p:cNvPr>
            <p:cNvSpPr txBox="1"/>
            <p:nvPr/>
          </p:nvSpPr>
          <p:spPr>
            <a:xfrm>
              <a:off x="3513367" y="2826792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a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4D6DFC0B-4826-7B24-DAA4-9A44BF035485}"/>
                </a:ext>
              </a:extLst>
            </p:cNvPr>
            <p:cNvSpPr txBox="1"/>
            <p:nvPr/>
          </p:nvSpPr>
          <p:spPr>
            <a:xfrm>
              <a:off x="3498462" y="1396708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84DBC5DE-31D1-3592-C74B-0DE6DE122BD9}"/>
                </a:ext>
              </a:extLst>
            </p:cNvPr>
            <p:cNvSpPr txBox="1"/>
            <p:nvPr/>
          </p:nvSpPr>
          <p:spPr>
            <a:xfrm>
              <a:off x="3498462" y="1071588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a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AB13C9D6-4FDA-AB20-18D1-B52D3E8D5106}"/>
                </a:ext>
              </a:extLst>
            </p:cNvPr>
            <p:cNvSpPr txBox="1"/>
            <p:nvPr/>
          </p:nvSpPr>
          <p:spPr>
            <a:xfrm>
              <a:off x="2034461" y="1644722"/>
              <a:ext cx="3657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in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067F7354-3B15-EEC8-2988-63E70288631E}"/>
                </a:ext>
              </a:extLst>
            </p:cNvPr>
            <p:cNvSpPr txBox="1"/>
            <p:nvPr/>
          </p:nvSpPr>
          <p:spPr>
            <a:xfrm>
              <a:off x="2035036" y="2625126"/>
              <a:ext cx="36576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in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BD7DC72-524E-FAFF-8826-B46E3AE87A0F}"/>
                </a:ext>
              </a:extLst>
            </p:cNvPr>
            <p:cNvSpPr txBox="1"/>
            <p:nvPr/>
          </p:nvSpPr>
          <p:spPr>
            <a:xfrm>
              <a:off x="2776140" y="1647182"/>
              <a:ext cx="4571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out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CD47B546-1734-2F4E-05CE-27BC180957BA}"/>
                </a:ext>
              </a:extLst>
            </p:cNvPr>
            <p:cNvSpPr txBox="1"/>
            <p:nvPr/>
          </p:nvSpPr>
          <p:spPr>
            <a:xfrm>
              <a:off x="2712241" y="2635666"/>
              <a:ext cx="4571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out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13FBDC3-4E9A-6B7A-B1C6-8DBC2E465B6E}"/>
                </a:ext>
              </a:extLst>
            </p:cNvPr>
            <p:cNvSpPr txBox="1"/>
            <p:nvPr/>
          </p:nvSpPr>
          <p:spPr>
            <a:xfrm>
              <a:off x="4139317" y="1221983"/>
              <a:ext cx="4607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out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8123BB8-BDDB-0E63-3C11-8BC4F5D87CCC}"/>
                </a:ext>
              </a:extLst>
            </p:cNvPr>
            <p:cNvSpPr txBox="1"/>
            <p:nvPr/>
          </p:nvSpPr>
          <p:spPr>
            <a:xfrm>
              <a:off x="4158487" y="2980446"/>
              <a:ext cx="4607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out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C79F3880-9D96-60B8-A1B7-254338FB3919}"/>
                </a:ext>
              </a:extLst>
            </p:cNvPr>
            <p:cNvSpPr txBox="1"/>
            <p:nvPr/>
          </p:nvSpPr>
          <p:spPr>
            <a:xfrm>
              <a:off x="4703590" y="2334552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51A116B-974C-9E0F-AE92-0DC8DB014137}"/>
                </a:ext>
              </a:extLst>
            </p:cNvPr>
            <p:cNvSpPr txBox="1"/>
            <p:nvPr/>
          </p:nvSpPr>
          <p:spPr>
            <a:xfrm>
              <a:off x="4703590" y="2009432"/>
              <a:ext cx="28798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latin typeface="Consolas"/>
                  <a:cs typeface="Consolas"/>
                </a:rPr>
                <a:t>a</a:t>
              </a:r>
            </a:p>
          </p:txBody>
        </p:sp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741E7D63-8F0A-7B9E-5013-C9DA2885E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239" y="3895278"/>
            <a:ext cx="3518029" cy="2507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C22B8495-5B0D-AA6A-9E94-AAE031F66243}"/>
              </a:ext>
            </a:extLst>
          </p:cNvPr>
          <p:cNvSpPr/>
          <p:nvPr/>
        </p:nvSpPr>
        <p:spPr>
          <a:xfrm>
            <a:off x="5230669" y="4777707"/>
            <a:ext cx="1288058" cy="681026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ts val="1620"/>
              </a:lnSpc>
            </a:pPr>
            <a:r>
              <a:rPr lang="en-US" sz="1600" dirty="0">
                <a:solidFill>
                  <a:schemeClr val="bg1"/>
                </a:solidFill>
              </a:rPr>
              <a:t> simulate</a:t>
            </a:r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D22F58DB-C38B-3656-6FB0-2A8C93A45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0081" y="3569024"/>
            <a:ext cx="2782784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simulator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5" name="Object 4">
            <a:extLst>
              <a:ext uri="{FF2B5EF4-FFF2-40B4-BE49-F238E27FC236}">
                <a16:creationId xmlns:a16="http://schemas.microsoft.com/office/drawing/2014/main" id="{C7622205-A59A-3010-A79A-827EB5CD48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05461856"/>
              </p:ext>
            </p:extLst>
          </p:nvPr>
        </p:nvGraphicFramePr>
        <p:xfrm>
          <a:off x="8938597" y="4731246"/>
          <a:ext cx="508535" cy="6067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4" imgW="987425" imgH="1473200" progId="MS_ClipArt_Gallery.2">
                  <p:embed/>
                </p:oleObj>
              </mc:Choice>
              <mc:Fallback>
                <p:oleObj name="Clip" r:id="rId4" imgW="987425" imgH="1473200" progId="MS_ClipArt_Gallery.2">
                  <p:embed/>
                  <p:pic>
                    <p:nvPicPr>
                      <p:cNvPr id="35" name="Object 4">
                        <a:extLst>
                          <a:ext uri="{FF2B5EF4-FFF2-40B4-BE49-F238E27FC236}">
                            <a16:creationId xmlns:a16="http://schemas.microsoft.com/office/drawing/2014/main" id="{FDCD3F49-3B31-6742-A873-9850CEF9383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38597" y="4731246"/>
                        <a:ext cx="508535" cy="6067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89952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Chip simulation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07" y="1010653"/>
            <a:ext cx="8001000" cy="570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8BD9EC0-396F-77D7-3D88-53D62E850B81}"/>
              </a:ext>
            </a:extLst>
          </p:cNvPr>
          <p:cNvGrpSpPr/>
          <p:nvPr/>
        </p:nvGrpSpPr>
        <p:grpSpPr>
          <a:xfrm>
            <a:off x="1313519" y="3101902"/>
            <a:ext cx="5545715" cy="3058857"/>
            <a:chOff x="1313519" y="3101902"/>
            <a:chExt cx="5545715" cy="3058857"/>
          </a:xfrm>
        </p:grpSpPr>
        <p:sp>
          <p:nvSpPr>
            <p:cNvPr id="10" name="Rounded Rectangular Callout 9">
              <a:extLst>
                <a:ext uri="{FF2B5EF4-FFF2-40B4-BE49-F238E27FC236}">
                  <a16:creationId xmlns:a16="http://schemas.microsoft.com/office/drawing/2014/main" id="{64F5FA89-8BD1-CD64-44C1-E1E2B90D089D}"/>
                </a:ext>
              </a:extLst>
            </p:cNvPr>
            <p:cNvSpPr/>
            <p:nvPr/>
          </p:nvSpPr>
          <p:spPr>
            <a:xfrm>
              <a:off x="2302695" y="5751094"/>
              <a:ext cx="1015119" cy="409665"/>
            </a:xfrm>
            <a:prstGeom prst="wedgeRoundRectCallout">
              <a:avLst>
                <a:gd name="adj1" fmla="val -39596"/>
                <a:gd name="adj2" fmla="val -96024"/>
                <a:gd name="adj3" fmla="val 1666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tIns="0" rtlCol="0" anchor="ctr" anchorCtr="0"/>
            <a:lstStyle/>
            <a:p>
              <a:pPr algn="ctr">
                <a:buSzPct val="100000"/>
              </a:pPr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HDL code</a:t>
              </a:r>
            </a:p>
          </p:txBody>
        </p:sp>
        <p:sp>
          <p:nvSpPr>
            <p:cNvPr id="11" name="Rounded Rectangular Callout 10">
              <a:extLst>
                <a:ext uri="{FF2B5EF4-FFF2-40B4-BE49-F238E27FC236}">
                  <a16:creationId xmlns:a16="http://schemas.microsoft.com/office/drawing/2014/main" id="{5D674FD5-6702-9E73-E508-164CBFCAC8D0}"/>
                </a:ext>
              </a:extLst>
            </p:cNvPr>
            <p:cNvSpPr/>
            <p:nvPr/>
          </p:nvSpPr>
          <p:spPr>
            <a:xfrm>
              <a:off x="5892257" y="3101902"/>
              <a:ext cx="966977" cy="409665"/>
            </a:xfrm>
            <a:prstGeom prst="wedgeRoundRectCallout">
              <a:avLst>
                <a:gd name="adj1" fmla="val -39596"/>
                <a:gd name="adj2" fmla="val -96024"/>
                <a:gd name="adj3" fmla="val 1666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tIns="0" rtlCol="0" anchor="ctr" anchorCtr="0"/>
            <a:lstStyle/>
            <a:p>
              <a:pPr algn="ctr">
                <a:buSzPct val="100000"/>
              </a:pPr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test script</a:t>
              </a:r>
            </a:p>
          </p:txBody>
        </p:sp>
        <p:sp>
          <p:nvSpPr>
            <p:cNvPr id="12" name="Rounded Rectangular Callout 11">
              <a:extLst>
                <a:ext uri="{FF2B5EF4-FFF2-40B4-BE49-F238E27FC236}">
                  <a16:creationId xmlns:a16="http://schemas.microsoft.com/office/drawing/2014/main" id="{37B415D1-628C-25D0-A1D5-388604F91532}"/>
                </a:ext>
              </a:extLst>
            </p:cNvPr>
            <p:cNvSpPr/>
            <p:nvPr/>
          </p:nvSpPr>
          <p:spPr>
            <a:xfrm>
              <a:off x="1313519" y="3101903"/>
              <a:ext cx="778518" cy="409665"/>
            </a:xfrm>
            <a:prstGeom prst="wedgeRoundRectCallout">
              <a:avLst>
                <a:gd name="adj1" fmla="val -39596"/>
                <a:gd name="adj2" fmla="val -96024"/>
                <a:gd name="adj3" fmla="val 1666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tIns="0" rtlCol="0" anchor="ctr" anchorCtr="0"/>
            <a:lstStyle/>
            <a:p>
              <a:pPr algn="ctr">
                <a:buSzPct val="100000"/>
              </a:pPr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inputs</a:t>
              </a:r>
            </a:p>
          </p:txBody>
        </p:sp>
        <p:sp>
          <p:nvSpPr>
            <p:cNvPr id="13" name="Rounded Rectangular Callout 12">
              <a:extLst>
                <a:ext uri="{FF2B5EF4-FFF2-40B4-BE49-F238E27FC236}">
                  <a16:creationId xmlns:a16="http://schemas.microsoft.com/office/drawing/2014/main" id="{B9FB5F63-69D8-6D5E-3883-26D29536C0C0}"/>
                </a:ext>
              </a:extLst>
            </p:cNvPr>
            <p:cNvSpPr/>
            <p:nvPr/>
          </p:nvSpPr>
          <p:spPr>
            <a:xfrm>
              <a:off x="3031388" y="3101902"/>
              <a:ext cx="966977" cy="409665"/>
            </a:xfrm>
            <a:prstGeom prst="wedgeRoundRectCallout">
              <a:avLst>
                <a:gd name="adj1" fmla="val -39596"/>
                <a:gd name="adj2" fmla="val -96024"/>
                <a:gd name="adj3" fmla="val 16667"/>
              </a:avLst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tIns="0" rtlCol="0" anchor="ctr" anchorCtr="0"/>
            <a:lstStyle/>
            <a:p>
              <a:pPr algn="ctr">
                <a:buSzPct val="100000"/>
              </a:pPr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outputs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496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Chip simulation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07" y="1010653"/>
            <a:ext cx="8001000" cy="570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1339807" y="1315453"/>
            <a:ext cx="457200" cy="533400"/>
          </a:xfrm>
          <a:prstGeom prst="ellips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0C6E0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0" name="Rectangle 16" descr="Bouquet"/>
          <p:cNvSpPr>
            <a:spLocks noChangeArrowheads="1"/>
          </p:cNvSpPr>
          <p:nvPr/>
        </p:nvSpPr>
        <p:spPr bwMode="auto">
          <a:xfrm>
            <a:off x="4549086" y="2516906"/>
            <a:ext cx="4038600" cy="533400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r:embed="rId3"/>
                  <a:srcRect/>
                  <a:tile tx="0" ty="0" sx="100000" sy="100000" flip="none" algn="tl"/>
                </a:blip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1" name="Rectangle 17" descr="Bouquet"/>
          <p:cNvSpPr>
            <a:spLocks noChangeArrowheads="1"/>
          </p:cNvSpPr>
          <p:nvPr/>
        </p:nvSpPr>
        <p:spPr bwMode="auto">
          <a:xfrm>
            <a:off x="4549086" y="3126506"/>
            <a:ext cx="4038600" cy="533400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r:embed="rId3"/>
                  <a:srcRect/>
                  <a:tile tx="0" ty="0" sx="100000" sy="100000" flip="none" algn="tl"/>
                </a:blip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2" name="Rectangle 18" descr="Bouquet"/>
          <p:cNvSpPr>
            <a:spLocks noChangeArrowheads="1"/>
          </p:cNvSpPr>
          <p:nvPr/>
        </p:nvSpPr>
        <p:spPr bwMode="auto">
          <a:xfrm>
            <a:off x="4549086" y="3736106"/>
            <a:ext cx="4038600" cy="533400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r:embed="rId3"/>
                  <a:srcRect/>
                  <a:tile tx="0" ty="0" sx="100000" sy="100000" flip="none" algn="tl"/>
                </a:blip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3" name="Rectangle 19" descr="Bouquet"/>
          <p:cNvSpPr>
            <a:spLocks noChangeArrowheads="1"/>
          </p:cNvSpPr>
          <p:nvPr/>
        </p:nvSpPr>
        <p:spPr bwMode="auto">
          <a:xfrm>
            <a:off x="4549086" y="4345706"/>
            <a:ext cx="4038600" cy="533400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r:embed="rId3"/>
                  <a:srcRect/>
                  <a:tile tx="0" ty="0" sx="100000" sy="100000" flip="none" algn="tl"/>
                </a:blip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4" name="Rectangle 20" descr="Bouquet"/>
          <p:cNvSpPr>
            <a:spLocks noChangeArrowheads="1"/>
          </p:cNvSpPr>
          <p:nvPr/>
        </p:nvSpPr>
        <p:spPr bwMode="auto">
          <a:xfrm>
            <a:off x="4549086" y="1907306"/>
            <a:ext cx="4038600" cy="533400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r:embed="rId3"/>
                  <a:srcRect/>
                  <a:tile tx="0" ty="0" sx="100000" sy="100000" flip="none" algn="tl"/>
                </a:blip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1132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Chip simulation</a:t>
            </a:r>
          </a:p>
        </p:txBody>
      </p:sp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1339807" y="1315453"/>
            <a:ext cx="457200" cy="533400"/>
          </a:xfrm>
          <a:prstGeom prst="ellips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0C6E0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6" name="Group 12"/>
          <p:cNvGrpSpPr>
            <a:grpSpLocks/>
          </p:cNvGrpSpPr>
          <p:nvPr/>
        </p:nvGrpSpPr>
        <p:grpSpPr bwMode="auto">
          <a:xfrm>
            <a:off x="1035007" y="3220453"/>
            <a:ext cx="1189038" cy="1404938"/>
            <a:chOff x="624" y="1872"/>
            <a:chExt cx="749" cy="885"/>
          </a:xfrm>
        </p:grpSpPr>
        <p:sp>
          <p:nvSpPr>
            <p:cNvPr id="7" name="AutoShape 13"/>
            <p:cNvSpPr>
              <a:spLocks noChangeArrowheads="1"/>
            </p:cNvSpPr>
            <p:nvPr/>
          </p:nvSpPr>
          <p:spPr bwMode="auto">
            <a:xfrm>
              <a:off x="624" y="1872"/>
              <a:ext cx="749" cy="373"/>
            </a:xfrm>
            <a:prstGeom prst="roundRect">
              <a:avLst>
                <a:gd name="adj" fmla="val 16667"/>
              </a:avLst>
            </a:prstGeom>
            <a:solidFill>
              <a:srgbClr val="FFDDC3"/>
            </a:solidFill>
            <a:ln w="19050">
              <a:solidFill>
                <a:srgbClr val="BD520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defRPr/>
              </a:pPr>
              <a:r>
                <a:rPr lang="en-US" sz="1400" dirty="0">
                  <a:solidFill>
                    <a:srgbClr val="800000"/>
                  </a:solidFill>
                  <a:cs typeface="+mn-cs"/>
                </a:rPr>
                <a:t>HDL program</a:t>
              </a:r>
              <a:endParaRPr lang="en-US" sz="1400" dirty="0">
                <a:cs typeface="+mn-cs"/>
              </a:endParaRPr>
            </a:p>
          </p:txBody>
        </p:sp>
        <p:cxnSp>
          <p:nvCxnSpPr>
            <p:cNvPr id="8" name="AutoShape 14"/>
            <p:cNvCxnSpPr>
              <a:cxnSpLocks noChangeShapeType="1"/>
              <a:stCxn id="7" idx="2"/>
              <a:endCxn id="9" idx="0"/>
            </p:cNvCxnSpPr>
            <p:nvPr/>
          </p:nvCxnSpPr>
          <p:spPr bwMode="auto">
            <a:xfrm>
              <a:off x="999" y="2251"/>
              <a:ext cx="0" cy="366"/>
            </a:xfrm>
            <a:prstGeom prst="straightConnector1">
              <a:avLst/>
            </a:prstGeom>
            <a:noFill/>
            <a:ln w="19050">
              <a:solidFill>
                <a:srgbClr val="BD5201"/>
              </a:solidFill>
              <a:round/>
              <a:headEnd/>
              <a:tailEnd type="oval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9" name="Rectangle 15"/>
            <p:cNvSpPr>
              <a:spLocks noChangeArrowheads="1"/>
            </p:cNvSpPr>
            <p:nvPr/>
          </p:nvSpPr>
          <p:spPr bwMode="auto">
            <a:xfrm>
              <a:off x="905" y="2617"/>
              <a:ext cx="187" cy="1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05" y="1010668"/>
            <a:ext cx="8001000" cy="570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0C6E0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6391275" y="5042184"/>
            <a:ext cx="296863" cy="220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15" name="Group 15"/>
          <p:cNvGrpSpPr>
            <a:grpSpLocks/>
          </p:cNvGrpSpPr>
          <p:nvPr/>
        </p:nvGrpSpPr>
        <p:grpSpPr bwMode="auto">
          <a:xfrm>
            <a:off x="5486400" y="5146959"/>
            <a:ext cx="2438400" cy="1066800"/>
            <a:chOff x="1584" y="1872"/>
            <a:chExt cx="2544" cy="1260"/>
          </a:xfrm>
        </p:grpSpPr>
        <p:pic>
          <p:nvPicPr>
            <p:cNvPr id="16" name="Picture 1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38" t="14583" r="32031" b="73842"/>
            <a:stretch>
              <a:fillRect/>
            </a:stretch>
          </p:blipFill>
          <p:spPr bwMode="auto">
            <a:xfrm>
              <a:off x="1584" y="1872"/>
              <a:ext cx="2170" cy="1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7" name="Picture 1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438" t="14583" r="32031" b="84839"/>
            <a:stretch>
              <a:fillRect/>
            </a:stretch>
          </p:blipFill>
          <p:spPr bwMode="auto">
            <a:xfrm>
              <a:off x="1584" y="3072"/>
              <a:ext cx="2170" cy="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8" name="Picture 1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9533" t="66797" r="-3412"/>
            <a:stretch>
              <a:fillRect/>
            </a:stretch>
          </p:blipFill>
          <p:spPr bwMode="auto">
            <a:xfrm>
              <a:off x="3744" y="1872"/>
              <a:ext cx="384" cy="12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C0C6E0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51EA5D83-BA01-EDFF-9478-13FFB762F806}"/>
              </a:ext>
            </a:extLst>
          </p:cNvPr>
          <p:cNvSpPr/>
          <p:nvPr/>
        </p:nvSpPr>
        <p:spPr>
          <a:xfrm>
            <a:off x="7986320" y="5470869"/>
            <a:ext cx="787740" cy="409665"/>
          </a:xfrm>
          <a:prstGeom prst="wedgeRoundRectCallout">
            <a:avLst>
              <a:gd name="adj1" fmla="val -89159"/>
              <a:gd name="adj2" fmla="val 5434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6000" tIns="0" rtlCol="0" anchor="ctr" anchorCtr="0"/>
          <a:lstStyle/>
          <a:p>
            <a:pPr algn="ctr">
              <a:buSzPct val="100000"/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Output</a:t>
            </a:r>
          </a:p>
        </p:txBody>
      </p:sp>
      <p:sp>
        <p:nvSpPr>
          <p:cNvPr id="3" name="Oval 4">
            <a:extLst>
              <a:ext uri="{FF2B5EF4-FFF2-40B4-BE49-F238E27FC236}">
                <a16:creationId xmlns:a16="http://schemas.microsoft.com/office/drawing/2014/main" id="{6D33ED00-AAC1-77AE-270B-69D7AE7A9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5382" y="1315453"/>
            <a:ext cx="965509" cy="1267955"/>
          </a:xfrm>
          <a:prstGeom prst="ellipse">
            <a:avLst/>
          </a:prstGeom>
          <a:noFill/>
          <a:ln w="3810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0C6E0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59341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90414-BB90-8FC9-15A6-BE39C9A86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A4494-BB6D-D3AB-35C5-9488F8EBF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platform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E15101F-0920-8746-F56B-78F76770D7F2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1066800"/>
            <a:ext cx="3581400" cy="4572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ct val="70000"/>
              </a:spcAft>
              <a:buFont typeface="Wingdings" charset="0"/>
              <a:buNone/>
              <a:defRPr/>
            </a:pPr>
            <a:r>
              <a:rPr lang="en-US" sz="2000" dirty="0">
                <a:cs typeface="Courier New" charset="0"/>
              </a:rPr>
              <a:t>Given:</a:t>
            </a:r>
            <a:r>
              <a:rPr lang="en-US" sz="2000" b="1" dirty="0">
                <a:latin typeface="Courier New" charset="0"/>
                <a:cs typeface="Courier New" charset="0"/>
              </a:rPr>
              <a:t> </a:t>
            </a:r>
            <a:r>
              <a:rPr lang="en-US" sz="1600" dirty="0">
                <a:latin typeface="Consolas"/>
                <a:cs typeface="Consolas"/>
              </a:rPr>
              <a:t>Nand 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AB7C585-C574-F998-A466-1F315200706E}"/>
              </a:ext>
            </a:extLst>
          </p:cNvPr>
          <p:cNvSpPr txBox="1">
            <a:spLocks/>
          </p:cNvSpPr>
          <p:nvPr/>
        </p:nvSpPr>
        <p:spPr bwMode="auto">
          <a:xfrm>
            <a:off x="1651447" y="1524000"/>
            <a:ext cx="5064169" cy="4641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82563" indent="-182563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Not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And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Or 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Xor 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Mux 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...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Adder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ALU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RAM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CPU</a:t>
            </a:r>
          </a:p>
          <a:p>
            <a:pPr marL="0" indent="0" eaLnBrk="1" hangingPunct="1">
              <a:spcBef>
                <a:spcPts val="1200"/>
              </a:spcBef>
              <a:buSzPct val="50000"/>
            </a:pPr>
            <a:r>
              <a:rPr lang="en-US" sz="1600" dirty="0">
                <a:latin typeface="Consolas" charset="0"/>
                <a:cs typeface="Consolas" charset="0"/>
              </a:rPr>
              <a:t>Computer</a:t>
            </a:r>
          </a:p>
          <a:p>
            <a:pPr eaLnBrk="1" hangingPunct="1">
              <a:spcBef>
                <a:spcPts val="675"/>
              </a:spcBef>
              <a:buSzPct val="50000"/>
              <a:buFont typeface="Wingdings" charset="0"/>
              <a:buChar char="q"/>
            </a:pPr>
            <a:endParaRPr lang="en-US" sz="1600" dirty="0">
              <a:latin typeface="Consolas" charset="0"/>
              <a:cs typeface="Consolas" charset="0"/>
            </a:endParaRPr>
          </a:p>
          <a:p>
            <a:pPr eaLnBrk="1" hangingPunct="1">
              <a:spcBef>
                <a:spcPts val="675"/>
              </a:spcBef>
              <a:buSzPct val="50000"/>
              <a:buFont typeface="Wingdings" charset="0"/>
              <a:buChar char="q"/>
            </a:pPr>
            <a:endParaRPr lang="en-US" sz="1600" dirty="0">
              <a:latin typeface="Consolas" charset="0"/>
              <a:cs typeface="Consolas" charset="0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26B0232E-6A56-F077-6944-C9341D454356}"/>
              </a:ext>
            </a:extLst>
          </p:cNvPr>
          <p:cNvSpPr txBox="1">
            <a:spLocks/>
          </p:cNvSpPr>
          <p:nvPr/>
        </p:nvSpPr>
        <p:spPr bwMode="auto">
          <a:xfrm>
            <a:off x="870829" y="1468138"/>
            <a:ext cx="957068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charset="0"/>
              <a:buNone/>
            </a:pPr>
            <a:r>
              <a:rPr lang="en-US" sz="2000" dirty="0">
                <a:latin typeface="Times New Roman" charset="0"/>
                <a:cs typeface="Times New Roman" charset="0"/>
              </a:rPr>
              <a:t>Build:</a:t>
            </a:r>
            <a:endParaRPr lang="en-US" sz="1800" dirty="0">
              <a:latin typeface="Times New Roman" charset="0"/>
              <a:cs typeface="Times New Roman" charset="0"/>
            </a:endParaRP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8EA4E6CD-B128-DF08-9706-B62B4A9C053C}"/>
              </a:ext>
            </a:extLst>
          </p:cNvPr>
          <p:cNvSpPr/>
          <p:nvPr/>
        </p:nvSpPr>
        <p:spPr>
          <a:xfrm>
            <a:off x="2946400" y="1579862"/>
            <a:ext cx="558800" cy="4191000"/>
          </a:xfrm>
          <a:prstGeom prst="rightBrace">
            <a:avLst>
              <a:gd name="adj1" fmla="val 32083"/>
              <a:gd name="adj2" fmla="val 50000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611A169-DC5B-2CEF-F01E-DA8D34789D81}"/>
              </a:ext>
            </a:extLst>
          </p:cNvPr>
          <p:cNvSpPr txBox="1">
            <a:spLocks noChangeArrowheads="1"/>
          </p:cNvSpPr>
          <p:nvPr/>
        </p:nvSpPr>
        <p:spPr>
          <a:xfrm>
            <a:off x="3666645" y="2962308"/>
            <a:ext cx="4343924" cy="17653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Font typeface="Wingdings" charset="0"/>
              <a:buNone/>
              <a:defRPr/>
            </a:pPr>
            <a:r>
              <a:rPr lang="en-US" sz="2000" dirty="0">
                <a:cs typeface="Courier New" charset="0"/>
              </a:rPr>
              <a:t>Using similar techniques, we build the entire chip-set, leading up to a general-purpose computer system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Font typeface="Wingdings" charset="0"/>
              <a:buNone/>
              <a:defRPr/>
            </a:pPr>
            <a:r>
              <a:rPr lang="en-US" sz="2000" dirty="0">
                <a:cs typeface="Courier New" charset="0"/>
              </a:rPr>
              <a:t>(Projects 1, 2, 3, 4, 5, 6)</a:t>
            </a:r>
          </a:p>
        </p:txBody>
      </p:sp>
    </p:spTree>
    <p:extLst>
      <p:ext uri="{BB962C8B-B14F-4D97-AF65-F5344CB8AC3E}">
        <p14:creationId xmlns:p14="http://schemas.microsoft.com/office/powerpoint/2010/main" val="15445572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A2C63-B770-B40B-255D-512D1998D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ounded Rectangle 131">
            <a:extLst>
              <a:ext uri="{FF2B5EF4-FFF2-40B4-BE49-F238E27FC236}">
                <a16:creationId xmlns:a16="http://schemas.microsoft.com/office/drawing/2014/main" id="{13C5689C-BC72-7393-C14E-447FBDDC2E13}"/>
              </a:ext>
            </a:extLst>
          </p:cNvPr>
          <p:cNvSpPr/>
          <p:nvPr/>
        </p:nvSpPr>
        <p:spPr>
          <a:xfrm>
            <a:off x="586044" y="4086304"/>
            <a:ext cx="7941004" cy="22828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F50F92-EC73-967D-D015-48B9B0A01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Nand to Tetris: Part I</a:t>
            </a:r>
            <a:endParaRPr lang="en-US" sz="2000" dirty="0"/>
          </a:p>
        </p:txBody>
      </p:sp>
      <p:sp>
        <p:nvSpPr>
          <p:cNvPr id="92" name="Rectangle 74">
            <a:extLst>
              <a:ext uri="{FF2B5EF4-FFF2-40B4-BE49-F238E27FC236}">
                <a16:creationId xmlns:a16="http://schemas.microsoft.com/office/drawing/2014/main" id="{9DD30F0C-D512-56E1-79D2-0838C844F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1151" y="5556522"/>
            <a:ext cx="1198458" cy="58553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b="1" dirty="0"/>
          </a:p>
        </p:txBody>
      </p:sp>
      <p:grpSp>
        <p:nvGrpSpPr>
          <p:cNvPr id="102" name="Group 73">
            <a:extLst>
              <a:ext uri="{FF2B5EF4-FFF2-40B4-BE49-F238E27FC236}">
                <a16:creationId xmlns:a16="http://schemas.microsoft.com/office/drawing/2014/main" id="{3C775C11-0DBC-D053-59F2-2844C5CAADBE}"/>
              </a:ext>
            </a:extLst>
          </p:cNvPr>
          <p:cNvGrpSpPr>
            <a:grpSpLocks/>
          </p:cNvGrpSpPr>
          <p:nvPr/>
        </p:nvGrpSpPr>
        <p:grpSpPr bwMode="auto">
          <a:xfrm rot="20983772">
            <a:off x="7209025" y="5532454"/>
            <a:ext cx="1252245" cy="395115"/>
            <a:chOff x="4241" y="3159"/>
            <a:chExt cx="1199" cy="453"/>
          </a:xfrm>
        </p:grpSpPr>
        <p:sp>
          <p:nvSpPr>
            <p:cNvPr id="103" name="Line 56">
              <a:extLst>
                <a:ext uri="{FF2B5EF4-FFF2-40B4-BE49-F238E27FC236}">
                  <a16:creationId xmlns:a16="http://schemas.microsoft.com/office/drawing/2014/main" id="{AD2C5544-BAA8-E578-1B45-DC937FE7091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726690">
              <a:off x="4241" y="3300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" name="Line 57">
              <a:extLst>
                <a:ext uri="{FF2B5EF4-FFF2-40B4-BE49-F238E27FC236}">
                  <a16:creationId xmlns:a16="http://schemas.microsoft.com/office/drawing/2014/main" id="{F2B15A6A-E902-24A0-1761-9588A76CADB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726690">
              <a:off x="4298" y="3564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5" name="Line 58">
              <a:extLst>
                <a:ext uri="{FF2B5EF4-FFF2-40B4-BE49-F238E27FC236}">
                  <a16:creationId xmlns:a16="http://schemas.microsoft.com/office/drawing/2014/main" id="{0081B76C-E695-5720-9A67-862605AE85E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0873310" flipH="1">
              <a:off x="4711" y="3339"/>
              <a:ext cx="729" cy="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6" name="Freeform 59">
              <a:extLst>
                <a:ext uri="{FF2B5EF4-FFF2-40B4-BE49-F238E27FC236}">
                  <a16:creationId xmlns:a16="http://schemas.microsoft.com/office/drawing/2014/main" id="{98D89C28-F163-ED0A-925A-75A488649688}"/>
                </a:ext>
              </a:extLst>
            </p:cNvPr>
            <p:cNvSpPr>
              <a:spLocks/>
            </p:cNvSpPr>
            <p:nvPr/>
          </p:nvSpPr>
          <p:spPr bwMode="auto">
            <a:xfrm rot="-726690">
              <a:off x="5159" y="3265"/>
              <a:ext cx="84" cy="98"/>
            </a:xfrm>
            <a:custGeom>
              <a:avLst/>
              <a:gdLst>
                <a:gd name="T0" fmla="*/ 293 w 45"/>
                <a:gd name="T1" fmla="*/ 168 h 52"/>
                <a:gd name="T2" fmla="*/ 273 w 45"/>
                <a:gd name="T3" fmla="*/ 89 h 52"/>
                <a:gd name="T4" fmla="*/ 220 w 45"/>
                <a:gd name="T5" fmla="*/ 28 h 52"/>
                <a:gd name="T6" fmla="*/ 149 w 45"/>
                <a:gd name="T7" fmla="*/ 0 h 52"/>
                <a:gd name="T8" fmla="*/ 73 w 45"/>
                <a:gd name="T9" fmla="*/ 28 h 52"/>
                <a:gd name="T10" fmla="*/ 13 w 45"/>
                <a:gd name="T11" fmla="*/ 89 h 52"/>
                <a:gd name="T12" fmla="*/ 0 w 45"/>
                <a:gd name="T13" fmla="*/ 168 h 52"/>
                <a:gd name="T14" fmla="*/ 13 w 45"/>
                <a:gd name="T15" fmla="*/ 249 h 52"/>
                <a:gd name="T16" fmla="*/ 73 w 45"/>
                <a:gd name="T17" fmla="*/ 320 h 52"/>
                <a:gd name="T18" fmla="*/ 149 w 45"/>
                <a:gd name="T19" fmla="*/ 349 h 52"/>
                <a:gd name="T20" fmla="*/ 220 w 45"/>
                <a:gd name="T21" fmla="*/ 320 h 52"/>
                <a:gd name="T22" fmla="*/ 273 w 45"/>
                <a:gd name="T23" fmla="*/ 249 h 52"/>
                <a:gd name="T24" fmla="*/ 293 w 45"/>
                <a:gd name="T25" fmla="*/ 168 h 5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5" h="52">
                  <a:moveTo>
                    <a:pt x="45" y="25"/>
                  </a:moveTo>
                  <a:lnTo>
                    <a:pt x="42" y="13"/>
                  </a:lnTo>
                  <a:lnTo>
                    <a:pt x="34" y="4"/>
                  </a:lnTo>
                  <a:lnTo>
                    <a:pt x="23" y="0"/>
                  </a:lnTo>
                  <a:lnTo>
                    <a:pt x="11" y="4"/>
                  </a:lnTo>
                  <a:lnTo>
                    <a:pt x="2" y="13"/>
                  </a:lnTo>
                  <a:lnTo>
                    <a:pt x="0" y="25"/>
                  </a:lnTo>
                  <a:lnTo>
                    <a:pt x="2" y="37"/>
                  </a:lnTo>
                  <a:lnTo>
                    <a:pt x="11" y="48"/>
                  </a:lnTo>
                  <a:lnTo>
                    <a:pt x="23" y="52"/>
                  </a:lnTo>
                  <a:lnTo>
                    <a:pt x="34" y="48"/>
                  </a:lnTo>
                  <a:lnTo>
                    <a:pt x="42" y="37"/>
                  </a:lnTo>
                  <a:lnTo>
                    <a:pt x="45" y="2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2" name="Freeform 60">
              <a:extLst>
                <a:ext uri="{FF2B5EF4-FFF2-40B4-BE49-F238E27FC236}">
                  <a16:creationId xmlns:a16="http://schemas.microsoft.com/office/drawing/2014/main" id="{7CF7240A-0A13-3AA6-30BC-E0775DBA04FE}"/>
                </a:ext>
              </a:extLst>
            </p:cNvPr>
            <p:cNvSpPr>
              <a:spLocks/>
            </p:cNvSpPr>
            <p:nvPr/>
          </p:nvSpPr>
          <p:spPr bwMode="auto">
            <a:xfrm rot="-726690">
              <a:off x="4536" y="3159"/>
              <a:ext cx="631" cy="453"/>
            </a:xfrm>
            <a:custGeom>
              <a:avLst/>
              <a:gdLst>
                <a:gd name="T0" fmla="*/ 990 w 395"/>
                <a:gd name="T1" fmla="*/ 829 h 335"/>
                <a:gd name="T2" fmla="*/ 0 w 395"/>
                <a:gd name="T3" fmla="*/ 829 h 335"/>
                <a:gd name="T4" fmla="*/ 0 w 395"/>
                <a:gd name="T5" fmla="*/ 0 h 335"/>
                <a:gd name="T6" fmla="*/ 990 w 395"/>
                <a:gd name="T7" fmla="*/ 0 h 335"/>
                <a:gd name="T8" fmla="*/ 1110 w 395"/>
                <a:gd name="T9" fmla="*/ 9 h 335"/>
                <a:gd name="T10" fmla="*/ 1227 w 395"/>
                <a:gd name="T11" fmla="*/ 32 h 335"/>
                <a:gd name="T12" fmla="*/ 1332 w 395"/>
                <a:gd name="T13" fmla="*/ 72 h 335"/>
                <a:gd name="T14" fmla="*/ 1431 w 395"/>
                <a:gd name="T15" fmla="*/ 124 h 335"/>
                <a:gd name="T16" fmla="*/ 1503 w 395"/>
                <a:gd name="T17" fmla="*/ 185 h 335"/>
                <a:gd name="T18" fmla="*/ 1564 w 395"/>
                <a:gd name="T19" fmla="*/ 254 h 335"/>
                <a:gd name="T20" fmla="*/ 1597 w 395"/>
                <a:gd name="T21" fmla="*/ 334 h 335"/>
                <a:gd name="T22" fmla="*/ 1610 w 395"/>
                <a:gd name="T23" fmla="*/ 414 h 335"/>
                <a:gd name="T24" fmla="*/ 1597 w 395"/>
                <a:gd name="T25" fmla="*/ 498 h 335"/>
                <a:gd name="T26" fmla="*/ 1564 w 395"/>
                <a:gd name="T27" fmla="*/ 576 h 335"/>
                <a:gd name="T28" fmla="*/ 1503 w 395"/>
                <a:gd name="T29" fmla="*/ 645 h 335"/>
                <a:gd name="T30" fmla="*/ 1431 w 395"/>
                <a:gd name="T31" fmla="*/ 707 h 335"/>
                <a:gd name="T32" fmla="*/ 1332 w 395"/>
                <a:gd name="T33" fmla="*/ 759 h 335"/>
                <a:gd name="T34" fmla="*/ 1227 w 395"/>
                <a:gd name="T35" fmla="*/ 799 h 335"/>
                <a:gd name="T36" fmla="*/ 1110 w 395"/>
                <a:gd name="T37" fmla="*/ 821 h 335"/>
                <a:gd name="T38" fmla="*/ 990 w 395"/>
                <a:gd name="T39" fmla="*/ 829 h 33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95" h="335">
                  <a:moveTo>
                    <a:pt x="243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72" y="4"/>
                  </a:lnTo>
                  <a:lnTo>
                    <a:pt x="301" y="13"/>
                  </a:lnTo>
                  <a:lnTo>
                    <a:pt x="327" y="29"/>
                  </a:lnTo>
                  <a:lnTo>
                    <a:pt x="351" y="50"/>
                  </a:lnTo>
                  <a:lnTo>
                    <a:pt x="369" y="75"/>
                  </a:lnTo>
                  <a:lnTo>
                    <a:pt x="384" y="103"/>
                  </a:lnTo>
                  <a:lnTo>
                    <a:pt x="392" y="135"/>
                  </a:lnTo>
                  <a:lnTo>
                    <a:pt x="395" y="167"/>
                  </a:lnTo>
                  <a:lnTo>
                    <a:pt x="392" y="201"/>
                  </a:lnTo>
                  <a:lnTo>
                    <a:pt x="384" y="233"/>
                  </a:lnTo>
                  <a:lnTo>
                    <a:pt x="369" y="261"/>
                  </a:lnTo>
                  <a:lnTo>
                    <a:pt x="351" y="286"/>
                  </a:lnTo>
                  <a:lnTo>
                    <a:pt x="327" y="307"/>
                  </a:lnTo>
                  <a:lnTo>
                    <a:pt x="301" y="323"/>
                  </a:lnTo>
                  <a:lnTo>
                    <a:pt x="272" y="332"/>
                  </a:lnTo>
                  <a:lnTo>
                    <a:pt x="243" y="33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3" name="Rectangle 61">
              <a:extLst>
                <a:ext uri="{FF2B5EF4-FFF2-40B4-BE49-F238E27FC236}">
                  <a16:creationId xmlns:a16="http://schemas.microsoft.com/office/drawing/2014/main" id="{0B34C9E8-441C-1B0A-240A-C6D789B01BAB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873310">
              <a:off x="4613" y="3246"/>
              <a:ext cx="451" cy="18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r>
                <a:rPr lang="en-US" sz="1600" dirty="0">
                  <a:solidFill>
                    <a:srgbClr val="000000"/>
                  </a:solidFill>
                </a:rPr>
                <a:t>Nand</a:t>
              </a:r>
              <a:endParaRPr lang="en-US" sz="1600" dirty="0"/>
            </a:p>
          </p:txBody>
        </p:sp>
      </p:grpSp>
      <p:sp>
        <p:nvSpPr>
          <p:cNvPr id="56" name="Rectangle 65">
            <a:extLst>
              <a:ext uri="{FF2B5EF4-FFF2-40B4-BE49-F238E27FC236}">
                <a16:creationId xmlns:a16="http://schemas.microsoft.com/office/drawing/2014/main" id="{66E6245B-56BA-8F45-2DDB-114E9FE2D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3788" y="4284335"/>
            <a:ext cx="189795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platform</a:t>
            </a:r>
          </a:p>
        </p:txBody>
      </p:sp>
      <p:sp>
        <p:nvSpPr>
          <p:cNvPr id="93" name="Line 135">
            <a:extLst>
              <a:ext uri="{FF2B5EF4-FFF2-40B4-BE49-F238E27FC236}">
                <a16:creationId xmlns:a16="http://schemas.microsoft.com/office/drawing/2014/main" id="{30362212-5335-4591-22FC-053EE85954F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26685" y="5371077"/>
            <a:ext cx="1041154" cy="8860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94" name="Line 135">
            <a:extLst>
              <a:ext uri="{FF2B5EF4-FFF2-40B4-BE49-F238E27FC236}">
                <a16:creationId xmlns:a16="http://schemas.microsoft.com/office/drawing/2014/main" id="{22884A70-548B-C49F-C6F8-394A548A5FF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56352" y="5704382"/>
            <a:ext cx="1004559" cy="4246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95" name="Line 135">
            <a:extLst>
              <a:ext uri="{FF2B5EF4-FFF2-40B4-BE49-F238E27FC236}">
                <a16:creationId xmlns:a16="http://schemas.microsoft.com/office/drawing/2014/main" id="{F627A0A0-83D5-C10E-8672-B3F266F8AC6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25322" y="4980603"/>
            <a:ext cx="1143813" cy="2602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4D22886-AB2E-88FD-FC96-820735C22885}"/>
              </a:ext>
            </a:extLst>
          </p:cNvPr>
          <p:cNvSpPr/>
          <p:nvPr/>
        </p:nvSpPr>
        <p:spPr>
          <a:xfrm>
            <a:off x="564293" y="1169441"/>
            <a:ext cx="7941004" cy="22828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FBDDEB4-1466-7566-AE0B-CFBA539A7C56}"/>
              </a:ext>
            </a:extLst>
          </p:cNvPr>
          <p:cNvGrpSpPr/>
          <p:nvPr/>
        </p:nvGrpSpPr>
        <p:grpSpPr>
          <a:xfrm>
            <a:off x="1296120" y="3192058"/>
            <a:ext cx="6575863" cy="1098281"/>
            <a:chOff x="1311526" y="3249208"/>
            <a:chExt cx="6748089" cy="1098281"/>
          </a:xfrm>
        </p:grpSpPr>
        <p:sp>
          <p:nvSpPr>
            <p:cNvPr id="32" name="Line 136">
              <a:extLst>
                <a:ext uri="{FF2B5EF4-FFF2-40B4-BE49-F238E27FC236}">
                  <a16:creationId xmlns:a16="http://schemas.microsoft.com/office/drawing/2014/main" id="{26F5EB05-0044-C567-D874-F431818F02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1526" y="3855140"/>
              <a:ext cx="0" cy="492349"/>
            </a:xfrm>
            <a:prstGeom prst="line">
              <a:avLst/>
            </a:prstGeom>
            <a:noFill/>
            <a:ln w="31750">
              <a:solidFill>
                <a:schemeClr val="bg1">
                  <a:lumMod val="50000"/>
                </a:schemeClr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2E3A7A6-4BCC-F738-002F-9EAA18F43B18}"/>
                </a:ext>
              </a:extLst>
            </p:cNvPr>
            <p:cNvGrpSpPr/>
            <p:nvPr/>
          </p:nvGrpSpPr>
          <p:grpSpPr>
            <a:xfrm>
              <a:off x="1311526" y="3249208"/>
              <a:ext cx="6748089" cy="1057696"/>
              <a:chOff x="1311526" y="3249208"/>
              <a:chExt cx="6748089" cy="1057696"/>
            </a:xfrm>
          </p:grpSpPr>
          <p:sp>
            <p:nvSpPr>
              <p:cNvPr id="34" name="Freeform 8">
                <a:extLst>
                  <a:ext uri="{FF2B5EF4-FFF2-40B4-BE49-F238E27FC236}">
                    <a16:creationId xmlns:a16="http://schemas.microsoft.com/office/drawing/2014/main" id="{53AFE7F8-97A5-1ABE-A3DD-A33168E80F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1526" y="3249208"/>
                <a:ext cx="6748089" cy="1057696"/>
              </a:xfrm>
              <a:custGeom>
                <a:avLst/>
                <a:gdLst>
                  <a:gd name="T0" fmla="*/ 0 w 4028"/>
                  <a:gd name="T1" fmla="*/ 200225102 h 404"/>
                  <a:gd name="T2" fmla="*/ 0 w 4028"/>
                  <a:gd name="T3" fmla="*/ 114980753 h 404"/>
                  <a:gd name="T4" fmla="*/ 16520261 w 4028"/>
                  <a:gd name="T5" fmla="*/ 114980753 h 404"/>
                  <a:gd name="T6" fmla="*/ 16520261 w 4028"/>
                  <a:gd name="T7" fmla="*/ 0 h 40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28" h="404">
                    <a:moveTo>
                      <a:pt x="0" y="404"/>
                    </a:moveTo>
                    <a:lnTo>
                      <a:pt x="0" y="232"/>
                    </a:lnTo>
                    <a:lnTo>
                      <a:pt x="4028" y="232"/>
                    </a:lnTo>
                    <a:lnTo>
                      <a:pt x="4028" y="0"/>
                    </a:lnTo>
                  </a:path>
                </a:pathLst>
              </a:custGeom>
              <a:noFill/>
              <a:ln w="31750">
                <a:solidFill>
                  <a:schemeClr val="bg1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5" name="Rectangle 137">
                <a:extLst>
                  <a:ext uri="{FF2B5EF4-FFF2-40B4-BE49-F238E27FC236}">
                    <a16:creationId xmlns:a16="http://schemas.microsoft.com/office/drawing/2014/main" id="{D5C0F3F9-2646-882F-F953-9254CD470B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0382" y="3718131"/>
                <a:ext cx="1616036" cy="2462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marL="127000"/>
                <a:r>
                  <a:rPr lang="en-US" sz="1600" dirty="0">
                    <a:solidFill>
                      <a:srgbClr val="000000"/>
                    </a:solidFill>
                  </a:rPr>
                  <a:t>assembler</a:t>
                </a:r>
                <a:endParaRPr lang="en-US" sz="1600" dirty="0"/>
              </a:p>
            </p:txBody>
          </p:sp>
        </p:grpSp>
      </p:grpSp>
      <p:sp>
        <p:nvSpPr>
          <p:cNvPr id="39" name="Line 128">
            <a:extLst>
              <a:ext uri="{FF2B5EF4-FFF2-40B4-BE49-F238E27FC236}">
                <a16:creationId xmlns:a16="http://schemas.microsoft.com/office/drawing/2014/main" id="{BEB5FD47-3999-8F8D-612F-AC14B297C22A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9969" y="2562204"/>
            <a:ext cx="1123660" cy="441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51" name="Rectangle 125">
            <a:extLst>
              <a:ext uri="{FF2B5EF4-FFF2-40B4-BE49-F238E27FC236}">
                <a16:creationId xmlns:a16="http://schemas.microsoft.com/office/drawing/2014/main" id="{4C5E938A-A7DF-9825-AB5C-1BB6CE6029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1368" y="1933022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a</a:t>
            </a:r>
          </a:p>
        </p:txBody>
      </p:sp>
      <p:sp>
        <p:nvSpPr>
          <p:cNvPr id="52" name="Line 126">
            <a:extLst>
              <a:ext uri="{FF2B5EF4-FFF2-40B4-BE49-F238E27FC236}">
                <a16:creationId xmlns:a16="http://schemas.microsoft.com/office/drawing/2014/main" id="{D5F89E11-7178-8E6B-AA4F-EC5A9ACC4C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41575" y="2183088"/>
            <a:ext cx="1108888" cy="1947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55" name="Rectangle 102">
            <a:extLst>
              <a:ext uri="{FF2B5EF4-FFF2-40B4-BE49-F238E27FC236}">
                <a16:creationId xmlns:a16="http://schemas.microsoft.com/office/drawing/2014/main" id="{FB485951-BE2F-73A0-373F-ACFC7D17B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4783" y="1555163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 a</a:t>
            </a:r>
          </a:p>
        </p:txBody>
      </p:sp>
      <p:sp>
        <p:nvSpPr>
          <p:cNvPr id="57" name="Text Box 111">
            <a:extLst>
              <a:ext uri="{FF2B5EF4-FFF2-40B4-BE49-F238E27FC236}">
                <a16:creationId xmlns:a16="http://schemas.microsoft.com/office/drawing/2014/main" id="{D0C29DEA-5304-500C-122F-5CB2F1CB5C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743" y="1641232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58" name="Line 124">
            <a:extLst>
              <a:ext uri="{FF2B5EF4-FFF2-40B4-BE49-F238E27FC236}">
                <a16:creationId xmlns:a16="http://schemas.microsoft.com/office/drawing/2014/main" id="{724AB136-982B-B6B3-B878-A6298ABE50F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52219" y="1801423"/>
            <a:ext cx="1003985" cy="3985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116" name="Text Box 111">
            <a:extLst>
              <a:ext uri="{FF2B5EF4-FFF2-40B4-BE49-F238E27FC236}">
                <a16:creationId xmlns:a16="http://schemas.microsoft.com/office/drawing/2014/main" id="{46A43729-C5E2-89C5-4E72-E09386F623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5133" y="1993051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118" name="Text Box 110">
            <a:extLst>
              <a:ext uri="{FF2B5EF4-FFF2-40B4-BE49-F238E27FC236}">
                <a16:creationId xmlns:a16="http://schemas.microsoft.com/office/drawing/2014/main" id="{68F4E16B-2C8F-8369-279A-EF9B7ECEDC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5133" y="2328457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VM code</a:t>
            </a:r>
          </a:p>
        </p:txBody>
      </p:sp>
      <p:sp>
        <p:nvSpPr>
          <p:cNvPr id="119" name="Text Box 111">
            <a:extLst>
              <a:ext uri="{FF2B5EF4-FFF2-40B4-BE49-F238E27FC236}">
                <a16:creationId xmlns:a16="http://schemas.microsoft.com/office/drawing/2014/main" id="{5B28C0E0-0541-468F-92C1-26D5D7BBD1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940" y="2373297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120" name="Text Box 110">
            <a:extLst>
              <a:ext uri="{FF2B5EF4-FFF2-40B4-BE49-F238E27FC236}">
                <a16:creationId xmlns:a16="http://schemas.microsoft.com/office/drawing/2014/main" id="{BE174F1A-5878-0BD9-E44C-3085039936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940" y="2708703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machine language</a:t>
            </a:r>
          </a:p>
        </p:txBody>
      </p:sp>
      <p:sp>
        <p:nvSpPr>
          <p:cNvPr id="121" name="Text Box 111">
            <a:extLst>
              <a:ext uri="{FF2B5EF4-FFF2-40B4-BE49-F238E27FC236}">
                <a16:creationId xmlns:a16="http://schemas.microsoft.com/office/drawing/2014/main" id="{0DD412FA-A9CF-8206-2E93-DE15EB8DE7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883" y="4386033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122" name="Text Box 110">
            <a:extLst>
              <a:ext uri="{FF2B5EF4-FFF2-40B4-BE49-F238E27FC236}">
                <a16:creationId xmlns:a16="http://schemas.microsoft.com/office/drawing/2014/main" id="{699EF591-C57B-DBB0-E5F1-4520004329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883" y="4721439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CPU,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000000"/>
                </a:solidFill>
              </a:rPr>
              <a:t>Computer</a:t>
            </a:r>
          </a:p>
        </p:txBody>
      </p:sp>
      <p:sp>
        <p:nvSpPr>
          <p:cNvPr id="123" name="Text Box 111">
            <a:extLst>
              <a:ext uri="{FF2B5EF4-FFF2-40B4-BE49-F238E27FC236}">
                <a16:creationId xmlns:a16="http://schemas.microsoft.com/office/drawing/2014/main" id="{A1414930-9DEF-0E97-30A3-890F4F172B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595" y="4809885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124" name="Text Box 110">
            <a:extLst>
              <a:ext uri="{FF2B5EF4-FFF2-40B4-BE49-F238E27FC236}">
                <a16:creationId xmlns:a16="http://schemas.microsoft.com/office/drawing/2014/main" id="{CEDE159A-DC93-CA6C-8433-5CA890B1C0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595" y="5145291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ALU, RAM</a:t>
            </a:r>
          </a:p>
        </p:txBody>
      </p:sp>
      <p:sp>
        <p:nvSpPr>
          <p:cNvPr id="125" name="Text Box 111">
            <a:extLst>
              <a:ext uri="{FF2B5EF4-FFF2-40B4-BE49-F238E27FC236}">
                <a16:creationId xmlns:a16="http://schemas.microsoft.com/office/drawing/2014/main" id="{18593AC7-BED5-F6F2-2821-891596CAC2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914" y="5159574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126" name="Text Box 110">
            <a:extLst>
              <a:ext uri="{FF2B5EF4-FFF2-40B4-BE49-F238E27FC236}">
                <a16:creationId xmlns:a16="http://schemas.microsoft.com/office/drawing/2014/main" id="{084ED979-59B6-532C-AEF0-9FF84CECCD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914" y="5494980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elementary logic gates</a:t>
            </a:r>
          </a:p>
        </p:txBody>
      </p:sp>
      <p:sp>
        <p:nvSpPr>
          <p:cNvPr id="127" name="Rectangle 65">
            <a:extLst>
              <a:ext uri="{FF2B5EF4-FFF2-40B4-BE49-F238E27FC236}">
                <a16:creationId xmlns:a16="http://schemas.microsoft.com/office/drawing/2014/main" id="{AB2C274A-0A21-E234-453C-F57A30EE9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129" y="1351185"/>
            <a:ext cx="191238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hierarchy</a:t>
            </a:r>
          </a:p>
        </p:txBody>
      </p:sp>
      <p:sp>
        <p:nvSpPr>
          <p:cNvPr id="5" name="Rectangle 102">
            <a:extLst>
              <a:ext uri="{FF2B5EF4-FFF2-40B4-BE49-F238E27FC236}">
                <a16:creationId xmlns:a16="http://schemas.microsoft.com/office/drawing/2014/main" id="{318BE405-D471-F9B3-7BA2-7BB813719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7605" y="1864477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</a:p>
        </p:txBody>
      </p:sp>
      <p:sp>
        <p:nvSpPr>
          <p:cNvPr id="6" name="Rectangle 125">
            <a:extLst>
              <a:ext uri="{FF2B5EF4-FFF2-40B4-BE49-F238E27FC236}">
                <a16:creationId xmlns:a16="http://schemas.microsoft.com/office/drawing/2014/main" id="{301526F1-4959-BDD2-583A-BC3D99F4F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8959" y="2241738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compiler</a:t>
            </a:r>
          </a:p>
        </p:txBody>
      </p:sp>
      <p:sp>
        <p:nvSpPr>
          <p:cNvPr id="7" name="Rectangle 127">
            <a:extLst>
              <a:ext uri="{FF2B5EF4-FFF2-40B4-BE49-F238E27FC236}">
                <a16:creationId xmlns:a16="http://schemas.microsoft.com/office/drawing/2014/main" id="{6209A1F7-28B4-FDF2-0635-54028E582F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8174" y="2662556"/>
            <a:ext cx="832464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JVM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125">
            <a:extLst>
              <a:ext uri="{FF2B5EF4-FFF2-40B4-BE49-F238E27FC236}">
                <a16:creationId xmlns:a16="http://schemas.microsoft.com/office/drawing/2014/main" id="{D52DFA73-4B62-7869-3F01-40AF62F97D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4063" y="2310867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a</a:t>
            </a:r>
          </a:p>
        </p:txBody>
      </p:sp>
      <p:sp>
        <p:nvSpPr>
          <p:cNvPr id="14" name="Rectangle 125">
            <a:extLst>
              <a:ext uri="{FF2B5EF4-FFF2-40B4-BE49-F238E27FC236}">
                <a16:creationId xmlns:a16="http://schemas.microsoft.com/office/drawing/2014/main" id="{4804453B-2547-DC2F-0F7B-C30EB88A0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864" y="4736547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a</a:t>
            </a:r>
          </a:p>
        </p:txBody>
      </p:sp>
      <p:sp>
        <p:nvSpPr>
          <p:cNvPr id="15" name="Rectangle 125">
            <a:extLst>
              <a:ext uri="{FF2B5EF4-FFF2-40B4-BE49-F238E27FC236}">
                <a16:creationId xmlns:a16="http://schemas.microsoft.com/office/drawing/2014/main" id="{3864CD86-57F6-B786-18A1-B21418754C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0455" y="5045263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</a:p>
        </p:txBody>
      </p:sp>
      <p:sp>
        <p:nvSpPr>
          <p:cNvPr id="16" name="Rectangle 125">
            <a:extLst>
              <a:ext uri="{FF2B5EF4-FFF2-40B4-BE49-F238E27FC236}">
                <a16:creationId xmlns:a16="http://schemas.microsoft.com/office/drawing/2014/main" id="{0A2DDBFD-0BC0-366B-019D-16457ED7F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2784" y="5127633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</a:t>
            </a:r>
          </a:p>
        </p:txBody>
      </p:sp>
      <p:sp>
        <p:nvSpPr>
          <p:cNvPr id="17" name="Rectangle 125">
            <a:extLst>
              <a:ext uri="{FF2B5EF4-FFF2-40B4-BE49-F238E27FC236}">
                <a16:creationId xmlns:a16="http://schemas.microsoft.com/office/drawing/2014/main" id="{5BC647D5-D636-0E90-5347-25241744C2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0375" y="5436349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chips</a:t>
            </a:r>
          </a:p>
        </p:txBody>
      </p:sp>
      <p:sp>
        <p:nvSpPr>
          <p:cNvPr id="18" name="Rectangle 125">
            <a:extLst>
              <a:ext uri="{FF2B5EF4-FFF2-40B4-BE49-F238E27FC236}">
                <a16:creationId xmlns:a16="http://schemas.microsoft.com/office/drawing/2014/main" id="{ACDB8D5B-44D9-26E4-B3F6-676D77CE4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5585" y="5456272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</a:t>
            </a:r>
          </a:p>
        </p:txBody>
      </p:sp>
      <p:sp>
        <p:nvSpPr>
          <p:cNvPr id="19" name="Rectangle 125">
            <a:extLst>
              <a:ext uri="{FF2B5EF4-FFF2-40B4-BE49-F238E27FC236}">
                <a16:creationId xmlns:a16="http://schemas.microsoft.com/office/drawing/2014/main" id="{D183D419-1095-F540-80BB-E5E67CA7BF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3176" y="5764988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EECC39E-CEC3-09C2-1F37-DE8C44F9DEED}"/>
              </a:ext>
            </a:extLst>
          </p:cNvPr>
          <p:cNvSpPr/>
          <p:nvPr/>
        </p:nvSpPr>
        <p:spPr>
          <a:xfrm>
            <a:off x="4878430" y="3667832"/>
            <a:ext cx="372714" cy="255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p6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5C2E0A2-0024-99EC-2865-23139DA18138}"/>
              </a:ext>
            </a:extLst>
          </p:cNvPr>
          <p:cNvSpPr/>
          <p:nvPr/>
        </p:nvSpPr>
        <p:spPr>
          <a:xfrm>
            <a:off x="4103701" y="4772586"/>
            <a:ext cx="341067" cy="255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4C0128F-EE19-39FD-8BFB-367DE393184B}"/>
              </a:ext>
            </a:extLst>
          </p:cNvPr>
          <p:cNvSpPr/>
          <p:nvPr/>
        </p:nvSpPr>
        <p:spPr>
          <a:xfrm>
            <a:off x="4529185" y="4785483"/>
            <a:ext cx="341067" cy="255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p3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D96A9BD-13BF-48F9-8825-FC7843936089}"/>
              </a:ext>
            </a:extLst>
          </p:cNvPr>
          <p:cNvSpPr/>
          <p:nvPr/>
        </p:nvSpPr>
        <p:spPr>
          <a:xfrm>
            <a:off x="6467186" y="5123998"/>
            <a:ext cx="341067" cy="255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p1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E47757E-C1A3-176D-C962-79CA5088F95E}"/>
              </a:ext>
            </a:extLst>
          </p:cNvPr>
          <p:cNvSpPr/>
          <p:nvPr/>
        </p:nvSpPr>
        <p:spPr>
          <a:xfrm>
            <a:off x="2397228" y="4407658"/>
            <a:ext cx="341067" cy="255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p5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702134D-88CD-2428-E81B-5AE97B4AA9A2}"/>
              </a:ext>
            </a:extLst>
          </p:cNvPr>
          <p:cNvGrpSpPr/>
          <p:nvPr/>
        </p:nvGrpSpPr>
        <p:grpSpPr>
          <a:xfrm>
            <a:off x="2712313" y="2107718"/>
            <a:ext cx="1060456" cy="607162"/>
            <a:chOff x="2607287" y="2101540"/>
            <a:chExt cx="1060456" cy="607162"/>
          </a:xfrm>
        </p:grpSpPr>
        <p:sp>
          <p:nvSpPr>
            <p:cNvPr id="10" name="Text Box 111">
              <a:extLst>
                <a:ext uri="{FF2B5EF4-FFF2-40B4-BE49-F238E27FC236}">
                  <a16:creationId xmlns:a16="http://schemas.microsoft.com/office/drawing/2014/main" id="{CC289030-A7B6-535C-71A5-9F769F1B63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7287" y="2101540"/>
              <a:ext cx="1060055" cy="161639"/>
            </a:xfrm>
            <a:prstGeom prst="rect">
              <a:avLst/>
            </a:prstGeom>
            <a:solidFill>
              <a:srgbClr val="FFD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" name="Text Box 110">
              <a:extLst>
                <a:ext uri="{FF2B5EF4-FFF2-40B4-BE49-F238E27FC236}">
                  <a16:creationId xmlns:a16="http://schemas.microsoft.com/office/drawing/2014/main" id="{8E711B0F-02EF-9F89-30CF-90AF49C813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7688" y="2259127"/>
              <a:ext cx="1060055" cy="44957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rIns="0" bIns="46800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2" name="Rectangle 127">
              <a:extLst>
                <a:ext uri="{FF2B5EF4-FFF2-40B4-BE49-F238E27FC236}">
                  <a16:creationId xmlns:a16="http://schemas.microsoft.com/office/drawing/2014/main" id="{E80FC24C-FFBB-47F8-AA4E-7F641316BD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2865" y="2477890"/>
              <a:ext cx="410416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0" name="Text Box 110">
            <a:extLst>
              <a:ext uri="{FF2B5EF4-FFF2-40B4-BE49-F238E27FC236}">
                <a16:creationId xmlns:a16="http://schemas.microsoft.com/office/drawing/2014/main" id="{86F30A53-49B2-71BC-21FC-24907355FE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743" y="1976638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dirty="0">
                <a:solidFill>
                  <a:srgbClr val="000000"/>
                </a:solidFill>
              </a:rPr>
              <a:t>high-level</a:t>
            </a:r>
            <a:br>
              <a:rPr lang="en-US" sz="1100" dirty="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language</a:t>
            </a:r>
          </a:p>
        </p:txBody>
      </p:sp>
      <p:sp>
        <p:nvSpPr>
          <p:cNvPr id="3" name="Freeform 98">
            <a:extLst>
              <a:ext uri="{FF2B5EF4-FFF2-40B4-BE49-F238E27FC236}">
                <a16:creationId xmlns:a16="http://schemas.microsoft.com/office/drawing/2014/main" id="{938650FE-BF7B-316F-2C5B-3A9DCEC5809E}"/>
              </a:ext>
            </a:extLst>
          </p:cNvPr>
          <p:cNvSpPr>
            <a:spLocks/>
          </p:cNvSpPr>
          <p:nvPr/>
        </p:nvSpPr>
        <p:spPr bwMode="auto">
          <a:xfrm>
            <a:off x="768259" y="1375166"/>
            <a:ext cx="1031791" cy="771296"/>
          </a:xfrm>
          <a:custGeom>
            <a:avLst/>
            <a:gdLst>
              <a:gd name="T0" fmla="*/ 106363 w 748"/>
              <a:gd name="T1" fmla="*/ 304800 h 445"/>
              <a:gd name="T2" fmla="*/ 7938 w 748"/>
              <a:gd name="T3" fmla="*/ 333375 h 445"/>
              <a:gd name="T4" fmla="*/ 122238 w 748"/>
              <a:gd name="T5" fmla="*/ 373062 h 445"/>
              <a:gd name="T6" fmla="*/ 28575 w 748"/>
              <a:gd name="T7" fmla="*/ 458787 h 445"/>
              <a:gd name="T8" fmla="*/ 153988 w 748"/>
              <a:gd name="T9" fmla="*/ 498475 h 445"/>
              <a:gd name="T10" fmla="*/ 84138 w 748"/>
              <a:gd name="T11" fmla="*/ 581025 h 445"/>
              <a:gd name="T12" fmla="*/ 241300 w 748"/>
              <a:gd name="T13" fmla="*/ 596900 h 445"/>
              <a:gd name="T14" fmla="*/ 265113 w 748"/>
              <a:gd name="T15" fmla="*/ 693737 h 445"/>
              <a:gd name="T16" fmla="*/ 400050 w 748"/>
              <a:gd name="T17" fmla="*/ 657225 h 445"/>
              <a:gd name="T18" fmla="*/ 501650 w 748"/>
              <a:gd name="T19" fmla="*/ 706437 h 445"/>
              <a:gd name="T20" fmla="*/ 576263 w 748"/>
              <a:gd name="T21" fmla="*/ 658812 h 445"/>
              <a:gd name="T22" fmla="*/ 655638 w 748"/>
              <a:gd name="T23" fmla="*/ 706437 h 445"/>
              <a:gd name="T24" fmla="*/ 727075 w 748"/>
              <a:gd name="T25" fmla="*/ 649287 h 445"/>
              <a:gd name="T26" fmla="*/ 830263 w 748"/>
              <a:gd name="T27" fmla="*/ 688975 h 445"/>
              <a:gd name="T28" fmla="*/ 923925 w 748"/>
              <a:gd name="T29" fmla="*/ 612775 h 445"/>
              <a:gd name="T30" fmla="*/ 1093788 w 748"/>
              <a:gd name="T31" fmla="*/ 636587 h 445"/>
              <a:gd name="T32" fmla="*/ 1050925 w 748"/>
              <a:gd name="T33" fmla="*/ 547687 h 445"/>
              <a:gd name="T34" fmla="*/ 1166813 w 748"/>
              <a:gd name="T35" fmla="*/ 536575 h 445"/>
              <a:gd name="T36" fmla="*/ 1087438 w 748"/>
              <a:gd name="T37" fmla="*/ 434975 h 445"/>
              <a:gd name="T38" fmla="*/ 1187450 w 748"/>
              <a:gd name="T39" fmla="*/ 381000 h 445"/>
              <a:gd name="T40" fmla="*/ 1058863 w 748"/>
              <a:gd name="T41" fmla="*/ 317500 h 445"/>
              <a:gd name="T42" fmla="*/ 1130300 w 748"/>
              <a:gd name="T43" fmla="*/ 228600 h 445"/>
              <a:gd name="T44" fmla="*/ 995363 w 748"/>
              <a:gd name="T45" fmla="*/ 223837 h 445"/>
              <a:gd name="T46" fmla="*/ 1050925 w 748"/>
              <a:gd name="T47" fmla="*/ 122237 h 445"/>
              <a:gd name="T48" fmla="*/ 882650 w 748"/>
              <a:gd name="T49" fmla="*/ 134937 h 445"/>
              <a:gd name="T50" fmla="*/ 871538 w 748"/>
              <a:gd name="T51" fmla="*/ 30162 h 445"/>
              <a:gd name="T52" fmla="*/ 700088 w 748"/>
              <a:gd name="T53" fmla="*/ 77787 h 445"/>
              <a:gd name="T54" fmla="*/ 638175 w 748"/>
              <a:gd name="T55" fmla="*/ 0 h 445"/>
              <a:gd name="T56" fmla="*/ 528638 w 748"/>
              <a:gd name="T57" fmla="*/ 69850 h 445"/>
              <a:gd name="T58" fmla="*/ 423863 w 748"/>
              <a:gd name="T59" fmla="*/ 0 h 445"/>
              <a:gd name="T60" fmla="*/ 358775 w 748"/>
              <a:gd name="T61" fmla="*/ 106362 h 445"/>
              <a:gd name="T62" fmla="*/ 241300 w 748"/>
              <a:gd name="T63" fmla="*/ 49212 h 445"/>
              <a:gd name="T64" fmla="*/ 246063 w 748"/>
              <a:gd name="T65" fmla="*/ 142875 h 445"/>
              <a:gd name="T66" fmla="*/ 98425 w 748"/>
              <a:gd name="T67" fmla="*/ 114300 h 445"/>
              <a:gd name="T68" fmla="*/ 134938 w 748"/>
              <a:gd name="T69" fmla="*/ 211137 h 445"/>
              <a:gd name="T70" fmla="*/ 0 w 748"/>
              <a:gd name="T71" fmla="*/ 204787 h 445"/>
              <a:gd name="T72" fmla="*/ 106363 w 748"/>
              <a:gd name="T73" fmla="*/ 304800 h 445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748" h="445">
                <a:moveTo>
                  <a:pt x="67" y="192"/>
                </a:moveTo>
                <a:lnTo>
                  <a:pt x="5" y="210"/>
                </a:lnTo>
                <a:lnTo>
                  <a:pt x="77" y="235"/>
                </a:lnTo>
                <a:lnTo>
                  <a:pt x="18" y="289"/>
                </a:lnTo>
                <a:lnTo>
                  <a:pt x="97" y="314"/>
                </a:lnTo>
                <a:lnTo>
                  <a:pt x="53" y="366"/>
                </a:lnTo>
                <a:lnTo>
                  <a:pt x="152" y="376"/>
                </a:lnTo>
                <a:lnTo>
                  <a:pt x="167" y="437"/>
                </a:lnTo>
                <a:lnTo>
                  <a:pt x="252" y="414"/>
                </a:lnTo>
                <a:lnTo>
                  <a:pt x="316" y="445"/>
                </a:lnTo>
                <a:lnTo>
                  <a:pt x="363" y="415"/>
                </a:lnTo>
                <a:lnTo>
                  <a:pt x="413" y="445"/>
                </a:lnTo>
                <a:lnTo>
                  <a:pt x="458" y="409"/>
                </a:lnTo>
                <a:lnTo>
                  <a:pt x="523" y="434"/>
                </a:lnTo>
                <a:lnTo>
                  <a:pt x="582" y="386"/>
                </a:lnTo>
                <a:lnTo>
                  <a:pt x="689" y="401"/>
                </a:lnTo>
                <a:lnTo>
                  <a:pt x="662" y="345"/>
                </a:lnTo>
                <a:lnTo>
                  <a:pt x="735" y="338"/>
                </a:lnTo>
                <a:lnTo>
                  <a:pt x="685" y="274"/>
                </a:lnTo>
                <a:lnTo>
                  <a:pt x="748" y="240"/>
                </a:lnTo>
                <a:lnTo>
                  <a:pt x="667" y="200"/>
                </a:lnTo>
                <a:lnTo>
                  <a:pt x="712" y="144"/>
                </a:lnTo>
                <a:lnTo>
                  <a:pt x="627" y="141"/>
                </a:lnTo>
                <a:lnTo>
                  <a:pt x="662" y="77"/>
                </a:lnTo>
                <a:lnTo>
                  <a:pt x="556" y="85"/>
                </a:lnTo>
                <a:lnTo>
                  <a:pt x="549" y="19"/>
                </a:lnTo>
                <a:lnTo>
                  <a:pt x="441" y="49"/>
                </a:lnTo>
                <a:lnTo>
                  <a:pt x="402" y="0"/>
                </a:lnTo>
                <a:lnTo>
                  <a:pt x="333" y="44"/>
                </a:lnTo>
                <a:lnTo>
                  <a:pt x="267" y="0"/>
                </a:lnTo>
                <a:lnTo>
                  <a:pt x="226" y="67"/>
                </a:lnTo>
                <a:lnTo>
                  <a:pt x="152" y="31"/>
                </a:lnTo>
                <a:lnTo>
                  <a:pt x="155" y="90"/>
                </a:lnTo>
                <a:lnTo>
                  <a:pt x="62" y="72"/>
                </a:lnTo>
                <a:lnTo>
                  <a:pt x="85" y="133"/>
                </a:lnTo>
                <a:lnTo>
                  <a:pt x="0" y="129"/>
                </a:lnTo>
                <a:lnTo>
                  <a:pt x="67" y="192"/>
                </a:lnTo>
                <a:close/>
              </a:path>
            </a:pathLst>
          </a:custGeom>
          <a:solidFill>
            <a:srgbClr val="FFFF00"/>
          </a:solidFill>
          <a:ln w="317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sz="1600" dirty="0"/>
          </a:p>
        </p:txBody>
      </p:sp>
      <p:sp>
        <p:nvSpPr>
          <p:cNvPr id="13" name="Rectangle 99">
            <a:extLst>
              <a:ext uri="{FF2B5EF4-FFF2-40B4-BE49-F238E27FC236}">
                <a16:creationId xmlns:a16="http://schemas.microsoft.com/office/drawing/2014/main" id="{AD20ECFB-F645-8A3B-80EE-95592FE786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326" y="1573170"/>
            <a:ext cx="59138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abstract</a:t>
            </a:r>
            <a:endParaRPr lang="en-US" sz="1400" dirty="0"/>
          </a:p>
        </p:txBody>
      </p:sp>
      <p:sp>
        <p:nvSpPr>
          <p:cNvPr id="37" name="Rectangle 100">
            <a:extLst>
              <a:ext uri="{FF2B5EF4-FFF2-40B4-BE49-F238E27FC236}">
                <a16:creationId xmlns:a16="http://schemas.microsoft.com/office/drawing/2014/main" id="{9AECCAAA-2057-B6A1-8F59-264DD8F451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033" y="1763456"/>
            <a:ext cx="58342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concept</a:t>
            </a:r>
            <a:endParaRPr lang="en-US" sz="14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D540141-9338-11D6-9539-D50D3E5F4366}"/>
              </a:ext>
            </a:extLst>
          </p:cNvPr>
          <p:cNvSpPr/>
          <p:nvPr/>
        </p:nvSpPr>
        <p:spPr>
          <a:xfrm>
            <a:off x="1972771" y="4412744"/>
            <a:ext cx="341067" cy="255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he-IL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4F236F00-0234-1BD8-21CF-DF9F9FD877C8}"/>
              </a:ext>
            </a:extLst>
          </p:cNvPr>
          <p:cNvSpPr txBox="1">
            <a:spLocks noChangeArrowheads="1"/>
          </p:cNvSpPr>
          <p:nvPr/>
        </p:nvSpPr>
        <p:spPr>
          <a:xfrm>
            <a:off x="8942376" y="4785483"/>
            <a:ext cx="2826139" cy="11420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1800" dirty="0">
                <a:ea typeface="Times New Roman" panose="02020603050405020304" pitchFamily="18" charset="0"/>
                <a:cs typeface="Times New Roman" panose="02020603050405020304" pitchFamily="18" charset="0"/>
              </a:rPr>
              <a:t> = project,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altLang="en-US" sz="1800" dirty="0">
                <a:ea typeface="Times New Roman" panose="02020603050405020304" pitchFamily="18" charset="0"/>
                <a:cs typeface="Times New Roman" panose="02020603050405020304" pitchFamily="18" charset="0"/>
              </a:rPr>
              <a:t>      lecture,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altLang="en-US" sz="1800" dirty="0">
                <a:ea typeface="Times New Roman" panose="02020603050405020304" pitchFamily="18" charset="0"/>
                <a:cs typeface="Times New Roman" panose="02020603050405020304" pitchFamily="18" charset="0"/>
              </a:rPr>
              <a:t>      book chapter</a:t>
            </a:r>
          </a:p>
        </p:txBody>
      </p:sp>
    </p:spTree>
    <p:extLst>
      <p:ext uri="{BB962C8B-B14F-4D97-AF65-F5344CB8AC3E}">
        <p14:creationId xmlns:p14="http://schemas.microsoft.com/office/powerpoint/2010/main" val="1687231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A3B67985-8AB6-1E4A-B1CA-49EEF3C91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2175" y="776107"/>
            <a:ext cx="2665309" cy="911568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US" sz="3200" spc="200" dirty="0"/>
              <a:t>  </a:t>
            </a:r>
          </a:p>
        </p:txBody>
      </p:sp>
      <p:sp>
        <p:nvSpPr>
          <p:cNvPr id="14" name="Text Box 9">
            <a:extLst>
              <a:ext uri="{FF2B5EF4-FFF2-40B4-BE49-F238E27FC236}">
                <a16:creationId xmlns:a16="http://schemas.microsoft.com/office/drawing/2014/main" id="{79D12DC5-7F98-8E49-9ADB-82F89FC35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" y="1930114"/>
            <a:ext cx="2035629" cy="183827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201600" tIns="144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Prints some numbers</a:t>
            </a:r>
          </a:p>
          <a:p>
            <a:pPr algn="l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i = 1</a:t>
            </a:r>
          </a:p>
          <a:p>
            <a:pPr algn="l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while (i &lt; 4) {</a:t>
            </a:r>
          </a:p>
          <a:p>
            <a:pPr algn="l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print(i);</a:t>
            </a:r>
          </a:p>
          <a:p>
            <a:pPr algn="l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i = i + 1;</a:t>
            </a:r>
          </a:p>
          <a:p>
            <a:pPr algn="l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}</a:t>
            </a:r>
          </a:p>
          <a:p>
            <a:pPr algn="l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...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1FC92EB-FE0F-1D4F-BEDB-018D51705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994" y="668180"/>
            <a:ext cx="1795847" cy="1523526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3103F96-622F-474C-B13D-5CC9E7719CF2}"/>
              </a:ext>
            </a:extLst>
          </p:cNvPr>
          <p:cNvSpPr/>
          <p:nvPr/>
        </p:nvSpPr>
        <p:spPr>
          <a:xfrm>
            <a:off x="6579064" y="757372"/>
            <a:ext cx="1650709" cy="93030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2D893D-4479-054E-84D2-F5DBF5BBC1BD}"/>
              </a:ext>
            </a:extLst>
          </p:cNvPr>
          <p:cNvSpPr txBox="1"/>
          <p:nvPr/>
        </p:nvSpPr>
        <p:spPr>
          <a:xfrm>
            <a:off x="6603895" y="734298"/>
            <a:ext cx="473485" cy="727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89803" dir="2700000" sx="96000" sy="96000" algn="ctr" rotWithShape="0">
              <a:srgbClr val="293973">
                <a:alpha val="74998"/>
              </a:srgbClr>
            </a:outerShdw>
          </a:effectLst>
        </p:spPr>
        <p:txBody>
          <a:bodyPr lIns="144000" tIns="108000" rIns="0" bIns="46800"/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  <a:defRPr sz="1050">
                <a:latin typeface="Consolas" charset="0"/>
                <a:ea typeface="Arial Unicode MS" charset="0"/>
                <a:cs typeface="Consolas" charset="0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1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2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3</a:t>
            </a:r>
          </a:p>
          <a:p>
            <a:pPr>
              <a:lnSpc>
                <a:spcPct val="100000"/>
              </a:lnSpc>
            </a:pPr>
            <a:endParaRPr lang="en-US" sz="1600" b="1" dirty="0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562750F2-A80A-1B4F-A9A0-A0E31AF12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298" y="1577339"/>
            <a:ext cx="2174170" cy="381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 defTabSz="914400" rtl="1" eaLnBrk="1" latinLnBrk="0" hangingPunct="1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Java / Python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28A5A77-E4D5-5B40-89F3-E1AFCB9A0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207287" y="2129894"/>
            <a:ext cx="2496448" cy="2013238"/>
          </a:xfrm>
          <a:prstGeom prst="rect">
            <a:avLst/>
          </a:prstGeom>
        </p:spPr>
      </p:pic>
      <p:sp>
        <p:nvSpPr>
          <p:cNvPr id="33" name="Title 2">
            <a:extLst>
              <a:ext uri="{FF2B5EF4-FFF2-40B4-BE49-F238E27FC236}">
                <a16:creationId xmlns:a16="http://schemas.microsoft.com/office/drawing/2014/main" id="{B264BFF9-B15F-6446-BB7E-4914EFC2EC7B}"/>
              </a:ext>
            </a:extLst>
          </p:cNvPr>
          <p:cNvSpPr txBox="1">
            <a:spLocks/>
          </p:cNvSpPr>
          <p:nvPr/>
        </p:nvSpPr>
        <p:spPr>
          <a:xfrm>
            <a:off x="838200" y="296614"/>
            <a:ext cx="7799284" cy="577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r>
              <a:rPr lang="en-IL"/>
              <a:t>Hello World</a:t>
            </a:r>
          </a:p>
        </p:txBody>
      </p:sp>
    </p:spTree>
    <p:extLst>
      <p:ext uri="{BB962C8B-B14F-4D97-AF65-F5344CB8AC3E}">
        <p14:creationId xmlns:p14="http://schemas.microsoft.com/office/powerpoint/2010/main" val="35548532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C2037-E0DE-52DB-F7FA-78E8E726C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ounded Rectangle 131">
            <a:extLst>
              <a:ext uri="{FF2B5EF4-FFF2-40B4-BE49-F238E27FC236}">
                <a16:creationId xmlns:a16="http://schemas.microsoft.com/office/drawing/2014/main" id="{B6F5E32A-3581-0A53-D7AA-265998CA46EA}"/>
              </a:ext>
            </a:extLst>
          </p:cNvPr>
          <p:cNvSpPr/>
          <p:nvPr/>
        </p:nvSpPr>
        <p:spPr>
          <a:xfrm>
            <a:off x="586044" y="4086304"/>
            <a:ext cx="7941004" cy="22828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8DE38-8AB9-4B5A-E2DA-20C424145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Nand to Tetris: Part I</a:t>
            </a:r>
            <a:endParaRPr lang="en-US" sz="2000" dirty="0"/>
          </a:p>
        </p:txBody>
      </p:sp>
      <p:sp>
        <p:nvSpPr>
          <p:cNvPr id="92" name="Rectangle 74">
            <a:extLst>
              <a:ext uri="{FF2B5EF4-FFF2-40B4-BE49-F238E27FC236}">
                <a16:creationId xmlns:a16="http://schemas.microsoft.com/office/drawing/2014/main" id="{128551A1-23B0-7E84-A518-A2867339E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1151" y="5556522"/>
            <a:ext cx="1198458" cy="585538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b="1" dirty="0"/>
          </a:p>
        </p:txBody>
      </p:sp>
      <p:grpSp>
        <p:nvGrpSpPr>
          <p:cNvPr id="102" name="Group 73">
            <a:extLst>
              <a:ext uri="{FF2B5EF4-FFF2-40B4-BE49-F238E27FC236}">
                <a16:creationId xmlns:a16="http://schemas.microsoft.com/office/drawing/2014/main" id="{DB20410E-F626-579C-ECE2-0655184B3FA5}"/>
              </a:ext>
            </a:extLst>
          </p:cNvPr>
          <p:cNvGrpSpPr>
            <a:grpSpLocks/>
          </p:cNvGrpSpPr>
          <p:nvPr/>
        </p:nvGrpSpPr>
        <p:grpSpPr bwMode="auto">
          <a:xfrm rot="20983772">
            <a:off x="7209025" y="5532454"/>
            <a:ext cx="1252245" cy="395115"/>
            <a:chOff x="4241" y="3159"/>
            <a:chExt cx="1199" cy="453"/>
          </a:xfrm>
        </p:grpSpPr>
        <p:sp>
          <p:nvSpPr>
            <p:cNvPr id="103" name="Line 56">
              <a:extLst>
                <a:ext uri="{FF2B5EF4-FFF2-40B4-BE49-F238E27FC236}">
                  <a16:creationId xmlns:a16="http://schemas.microsoft.com/office/drawing/2014/main" id="{CAEFA2EC-6356-357E-DE3C-87A21847D24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726690">
              <a:off x="4241" y="3300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4" name="Line 57">
              <a:extLst>
                <a:ext uri="{FF2B5EF4-FFF2-40B4-BE49-F238E27FC236}">
                  <a16:creationId xmlns:a16="http://schemas.microsoft.com/office/drawing/2014/main" id="{C2EFDB05-D10A-2CB5-37C5-C969484BB16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726690">
              <a:off x="4298" y="3564"/>
              <a:ext cx="723" cy="1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5" name="Line 58">
              <a:extLst>
                <a:ext uri="{FF2B5EF4-FFF2-40B4-BE49-F238E27FC236}">
                  <a16:creationId xmlns:a16="http://schemas.microsoft.com/office/drawing/2014/main" id="{321E0D59-A069-9987-95AC-3434FC08C65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20873310" flipH="1">
              <a:off x="4711" y="3339"/>
              <a:ext cx="729" cy="2"/>
            </a:xfrm>
            <a:prstGeom prst="line">
              <a:avLst/>
            </a:pr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6" name="Freeform 59">
              <a:extLst>
                <a:ext uri="{FF2B5EF4-FFF2-40B4-BE49-F238E27FC236}">
                  <a16:creationId xmlns:a16="http://schemas.microsoft.com/office/drawing/2014/main" id="{6A5D497B-0112-C0C0-002F-94484B51A444}"/>
                </a:ext>
              </a:extLst>
            </p:cNvPr>
            <p:cNvSpPr>
              <a:spLocks/>
            </p:cNvSpPr>
            <p:nvPr/>
          </p:nvSpPr>
          <p:spPr bwMode="auto">
            <a:xfrm rot="-726690">
              <a:off x="5159" y="3265"/>
              <a:ext cx="84" cy="98"/>
            </a:xfrm>
            <a:custGeom>
              <a:avLst/>
              <a:gdLst>
                <a:gd name="T0" fmla="*/ 293 w 45"/>
                <a:gd name="T1" fmla="*/ 168 h 52"/>
                <a:gd name="T2" fmla="*/ 273 w 45"/>
                <a:gd name="T3" fmla="*/ 89 h 52"/>
                <a:gd name="T4" fmla="*/ 220 w 45"/>
                <a:gd name="T5" fmla="*/ 28 h 52"/>
                <a:gd name="T6" fmla="*/ 149 w 45"/>
                <a:gd name="T7" fmla="*/ 0 h 52"/>
                <a:gd name="T8" fmla="*/ 73 w 45"/>
                <a:gd name="T9" fmla="*/ 28 h 52"/>
                <a:gd name="T10" fmla="*/ 13 w 45"/>
                <a:gd name="T11" fmla="*/ 89 h 52"/>
                <a:gd name="T12" fmla="*/ 0 w 45"/>
                <a:gd name="T13" fmla="*/ 168 h 52"/>
                <a:gd name="T14" fmla="*/ 13 w 45"/>
                <a:gd name="T15" fmla="*/ 249 h 52"/>
                <a:gd name="T16" fmla="*/ 73 w 45"/>
                <a:gd name="T17" fmla="*/ 320 h 52"/>
                <a:gd name="T18" fmla="*/ 149 w 45"/>
                <a:gd name="T19" fmla="*/ 349 h 52"/>
                <a:gd name="T20" fmla="*/ 220 w 45"/>
                <a:gd name="T21" fmla="*/ 320 h 52"/>
                <a:gd name="T22" fmla="*/ 273 w 45"/>
                <a:gd name="T23" fmla="*/ 249 h 52"/>
                <a:gd name="T24" fmla="*/ 293 w 45"/>
                <a:gd name="T25" fmla="*/ 168 h 5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45" h="52">
                  <a:moveTo>
                    <a:pt x="45" y="25"/>
                  </a:moveTo>
                  <a:lnTo>
                    <a:pt x="42" y="13"/>
                  </a:lnTo>
                  <a:lnTo>
                    <a:pt x="34" y="4"/>
                  </a:lnTo>
                  <a:lnTo>
                    <a:pt x="23" y="0"/>
                  </a:lnTo>
                  <a:lnTo>
                    <a:pt x="11" y="4"/>
                  </a:lnTo>
                  <a:lnTo>
                    <a:pt x="2" y="13"/>
                  </a:lnTo>
                  <a:lnTo>
                    <a:pt x="0" y="25"/>
                  </a:lnTo>
                  <a:lnTo>
                    <a:pt x="2" y="37"/>
                  </a:lnTo>
                  <a:lnTo>
                    <a:pt x="11" y="48"/>
                  </a:lnTo>
                  <a:lnTo>
                    <a:pt x="23" y="52"/>
                  </a:lnTo>
                  <a:lnTo>
                    <a:pt x="34" y="48"/>
                  </a:lnTo>
                  <a:lnTo>
                    <a:pt x="42" y="37"/>
                  </a:lnTo>
                  <a:lnTo>
                    <a:pt x="45" y="2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2" name="Freeform 60">
              <a:extLst>
                <a:ext uri="{FF2B5EF4-FFF2-40B4-BE49-F238E27FC236}">
                  <a16:creationId xmlns:a16="http://schemas.microsoft.com/office/drawing/2014/main" id="{451D4FD0-65C2-8AB3-3FBC-6EA23AF3937A}"/>
                </a:ext>
              </a:extLst>
            </p:cNvPr>
            <p:cNvSpPr>
              <a:spLocks/>
            </p:cNvSpPr>
            <p:nvPr/>
          </p:nvSpPr>
          <p:spPr bwMode="auto">
            <a:xfrm rot="-726690">
              <a:off x="4536" y="3159"/>
              <a:ext cx="631" cy="453"/>
            </a:xfrm>
            <a:custGeom>
              <a:avLst/>
              <a:gdLst>
                <a:gd name="T0" fmla="*/ 990 w 395"/>
                <a:gd name="T1" fmla="*/ 829 h 335"/>
                <a:gd name="T2" fmla="*/ 0 w 395"/>
                <a:gd name="T3" fmla="*/ 829 h 335"/>
                <a:gd name="T4" fmla="*/ 0 w 395"/>
                <a:gd name="T5" fmla="*/ 0 h 335"/>
                <a:gd name="T6" fmla="*/ 990 w 395"/>
                <a:gd name="T7" fmla="*/ 0 h 335"/>
                <a:gd name="T8" fmla="*/ 1110 w 395"/>
                <a:gd name="T9" fmla="*/ 9 h 335"/>
                <a:gd name="T10" fmla="*/ 1227 w 395"/>
                <a:gd name="T11" fmla="*/ 32 h 335"/>
                <a:gd name="T12" fmla="*/ 1332 w 395"/>
                <a:gd name="T13" fmla="*/ 72 h 335"/>
                <a:gd name="T14" fmla="*/ 1431 w 395"/>
                <a:gd name="T15" fmla="*/ 124 h 335"/>
                <a:gd name="T16" fmla="*/ 1503 w 395"/>
                <a:gd name="T17" fmla="*/ 185 h 335"/>
                <a:gd name="T18" fmla="*/ 1564 w 395"/>
                <a:gd name="T19" fmla="*/ 254 h 335"/>
                <a:gd name="T20" fmla="*/ 1597 w 395"/>
                <a:gd name="T21" fmla="*/ 334 h 335"/>
                <a:gd name="T22" fmla="*/ 1610 w 395"/>
                <a:gd name="T23" fmla="*/ 414 h 335"/>
                <a:gd name="T24" fmla="*/ 1597 w 395"/>
                <a:gd name="T25" fmla="*/ 498 h 335"/>
                <a:gd name="T26" fmla="*/ 1564 w 395"/>
                <a:gd name="T27" fmla="*/ 576 h 335"/>
                <a:gd name="T28" fmla="*/ 1503 w 395"/>
                <a:gd name="T29" fmla="*/ 645 h 335"/>
                <a:gd name="T30" fmla="*/ 1431 w 395"/>
                <a:gd name="T31" fmla="*/ 707 h 335"/>
                <a:gd name="T32" fmla="*/ 1332 w 395"/>
                <a:gd name="T33" fmla="*/ 759 h 335"/>
                <a:gd name="T34" fmla="*/ 1227 w 395"/>
                <a:gd name="T35" fmla="*/ 799 h 335"/>
                <a:gd name="T36" fmla="*/ 1110 w 395"/>
                <a:gd name="T37" fmla="*/ 821 h 335"/>
                <a:gd name="T38" fmla="*/ 990 w 395"/>
                <a:gd name="T39" fmla="*/ 829 h 33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95" h="335">
                  <a:moveTo>
                    <a:pt x="243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243" y="0"/>
                  </a:lnTo>
                  <a:lnTo>
                    <a:pt x="272" y="4"/>
                  </a:lnTo>
                  <a:lnTo>
                    <a:pt x="301" y="13"/>
                  </a:lnTo>
                  <a:lnTo>
                    <a:pt x="327" y="29"/>
                  </a:lnTo>
                  <a:lnTo>
                    <a:pt x="351" y="50"/>
                  </a:lnTo>
                  <a:lnTo>
                    <a:pt x="369" y="75"/>
                  </a:lnTo>
                  <a:lnTo>
                    <a:pt x="384" y="103"/>
                  </a:lnTo>
                  <a:lnTo>
                    <a:pt x="392" y="135"/>
                  </a:lnTo>
                  <a:lnTo>
                    <a:pt x="395" y="167"/>
                  </a:lnTo>
                  <a:lnTo>
                    <a:pt x="392" y="201"/>
                  </a:lnTo>
                  <a:lnTo>
                    <a:pt x="384" y="233"/>
                  </a:lnTo>
                  <a:lnTo>
                    <a:pt x="369" y="261"/>
                  </a:lnTo>
                  <a:lnTo>
                    <a:pt x="351" y="286"/>
                  </a:lnTo>
                  <a:lnTo>
                    <a:pt x="327" y="307"/>
                  </a:lnTo>
                  <a:lnTo>
                    <a:pt x="301" y="323"/>
                  </a:lnTo>
                  <a:lnTo>
                    <a:pt x="272" y="332"/>
                  </a:lnTo>
                  <a:lnTo>
                    <a:pt x="243" y="335"/>
                  </a:lnTo>
                  <a:close/>
                </a:path>
              </a:pathLst>
            </a:custGeom>
            <a:solidFill>
              <a:srgbClr val="E6E6E6"/>
            </a:solidFill>
            <a:ln w="7938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3" name="Rectangle 61">
              <a:extLst>
                <a:ext uri="{FF2B5EF4-FFF2-40B4-BE49-F238E27FC236}">
                  <a16:creationId xmlns:a16="http://schemas.microsoft.com/office/drawing/2014/main" id="{6893339F-FE4B-6A2E-CFE6-011F1F646B3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0873310">
              <a:off x="4613" y="3246"/>
              <a:ext cx="451" cy="181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r>
                <a:rPr lang="en-US" sz="1600" dirty="0">
                  <a:solidFill>
                    <a:srgbClr val="000000"/>
                  </a:solidFill>
                </a:rPr>
                <a:t>Nand</a:t>
              </a:r>
              <a:endParaRPr lang="en-US" sz="1600" dirty="0"/>
            </a:p>
          </p:txBody>
        </p:sp>
      </p:grpSp>
      <p:sp>
        <p:nvSpPr>
          <p:cNvPr id="56" name="Rectangle 65">
            <a:extLst>
              <a:ext uri="{FF2B5EF4-FFF2-40B4-BE49-F238E27FC236}">
                <a16:creationId xmlns:a16="http://schemas.microsoft.com/office/drawing/2014/main" id="{4EA35D98-F57A-F834-E8A3-768F8460BE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3788" y="4284335"/>
            <a:ext cx="189795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platform</a:t>
            </a:r>
          </a:p>
        </p:txBody>
      </p:sp>
      <p:sp>
        <p:nvSpPr>
          <p:cNvPr id="93" name="Line 135">
            <a:extLst>
              <a:ext uri="{FF2B5EF4-FFF2-40B4-BE49-F238E27FC236}">
                <a16:creationId xmlns:a16="http://schemas.microsoft.com/office/drawing/2014/main" id="{DE8E64B5-AC3E-D2E7-6090-B26F105D55E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26685" y="5371077"/>
            <a:ext cx="1041154" cy="8860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94" name="Line 135">
            <a:extLst>
              <a:ext uri="{FF2B5EF4-FFF2-40B4-BE49-F238E27FC236}">
                <a16:creationId xmlns:a16="http://schemas.microsoft.com/office/drawing/2014/main" id="{10739820-0972-6A68-3ADA-FDF06EAD1C0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156352" y="5704382"/>
            <a:ext cx="1004559" cy="4246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95" name="Line 135">
            <a:extLst>
              <a:ext uri="{FF2B5EF4-FFF2-40B4-BE49-F238E27FC236}">
                <a16:creationId xmlns:a16="http://schemas.microsoft.com/office/drawing/2014/main" id="{B9C5516D-D207-4145-4463-19EB24B7C9B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25322" y="4980603"/>
            <a:ext cx="1143813" cy="2602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 type="triangle" w="lg" len="lg"/>
            <a:tailEnd type="non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867BEAC-DC64-A8D1-325E-809FEFF26DE9}"/>
              </a:ext>
            </a:extLst>
          </p:cNvPr>
          <p:cNvSpPr/>
          <p:nvPr/>
        </p:nvSpPr>
        <p:spPr>
          <a:xfrm>
            <a:off x="564293" y="1169441"/>
            <a:ext cx="7941004" cy="22828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4AA91C5-4080-DBB4-657B-F89360220642}"/>
              </a:ext>
            </a:extLst>
          </p:cNvPr>
          <p:cNvGrpSpPr/>
          <p:nvPr/>
        </p:nvGrpSpPr>
        <p:grpSpPr>
          <a:xfrm>
            <a:off x="1296120" y="3192058"/>
            <a:ext cx="6575863" cy="1098281"/>
            <a:chOff x="1311526" y="3249208"/>
            <a:chExt cx="6748089" cy="1098281"/>
          </a:xfrm>
        </p:grpSpPr>
        <p:sp>
          <p:nvSpPr>
            <p:cNvPr id="32" name="Line 136">
              <a:extLst>
                <a:ext uri="{FF2B5EF4-FFF2-40B4-BE49-F238E27FC236}">
                  <a16:creationId xmlns:a16="http://schemas.microsoft.com/office/drawing/2014/main" id="{4E802377-2E22-80B0-C414-3A7BD35785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1526" y="3855140"/>
              <a:ext cx="0" cy="492349"/>
            </a:xfrm>
            <a:prstGeom prst="line">
              <a:avLst/>
            </a:prstGeom>
            <a:noFill/>
            <a:ln w="31750">
              <a:solidFill>
                <a:schemeClr val="bg1">
                  <a:lumMod val="50000"/>
                </a:schemeClr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endParaRPr lang="en-US" dirty="0"/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661BA0F-A364-DBB1-8553-F367CB1A5A89}"/>
                </a:ext>
              </a:extLst>
            </p:cNvPr>
            <p:cNvGrpSpPr/>
            <p:nvPr/>
          </p:nvGrpSpPr>
          <p:grpSpPr>
            <a:xfrm>
              <a:off x="1311526" y="3249208"/>
              <a:ext cx="6748089" cy="1057696"/>
              <a:chOff x="1311526" y="3249208"/>
              <a:chExt cx="6748089" cy="1057696"/>
            </a:xfrm>
          </p:grpSpPr>
          <p:sp>
            <p:nvSpPr>
              <p:cNvPr id="34" name="Freeform 8">
                <a:extLst>
                  <a:ext uri="{FF2B5EF4-FFF2-40B4-BE49-F238E27FC236}">
                    <a16:creationId xmlns:a16="http://schemas.microsoft.com/office/drawing/2014/main" id="{F6FFEA44-D961-486B-FC07-E7BC31E7B9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1526" y="3249208"/>
                <a:ext cx="6748089" cy="1057696"/>
              </a:xfrm>
              <a:custGeom>
                <a:avLst/>
                <a:gdLst>
                  <a:gd name="T0" fmla="*/ 0 w 4028"/>
                  <a:gd name="T1" fmla="*/ 200225102 h 404"/>
                  <a:gd name="T2" fmla="*/ 0 w 4028"/>
                  <a:gd name="T3" fmla="*/ 114980753 h 404"/>
                  <a:gd name="T4" fmla="*/ 16520261 w 4028"/>
                  <a:gd name="T5" fmla="*/ 114980753 h 404"/>
                  <a:gd name="T6" fmla="*/ 16520261 w 4028"/>
                  <a:gd name="T7" fmla="*/ 0 h 40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4028" h="404">
                    <a:moveTo>
                      <a:pt x="0" y="404"/>
                    </a:moveTo>
                    <a:lnTo>
                      <a:pt x="0" y="232"/>
                    </a:lnTo>
                    <a:lnTo>
                      <a:pt x="4028" y="232"/>
                    </a:lnTo>
                    <a:lnTo>
                      <a:pt x="4028" y="0"/>
                    </a:lnTo>
                  </a:path>
                </a:pathLst>
              </a:custGeom>
              <a:noFill/>
              <a:ln w="31750">
                <a:solidFill>
                  <a:schemeClr val="bg1">
                    <a:lumMod val="50000"/>
                  </a:schemeClr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35" name="Rectangle 137">
                <a:extLst>
                  <a:ext uri="{FF2B5EF4-FFF2-40B4-BE49-F238E27FC236}">
                    <a16:creationId xmlns:a16="http://schemas.microsoft.com/office/drawing/2014/main" id="{72457D03-990D-F72A-9546-B519FDDB72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90382" y="3718131"/>
                <a:ext cx="1616036" cy="24622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marL="127000"/>
                <a:r>
                  <a:rPr lang="en-US" sz="1600" dirty="0">
                    <a:solidFill>
                      <a:srgbClr val="000000"/>
                    </a:solidFill>
                  </a:rPr>
                  <a:t>assembler</a:t>
                </a:r>
                <a:endParaRPr lang="en-US" sz="1600" dirty="0"/>
              </a:p>
            </p:txBody>
          </p:sp>
        </p:grpSp>
      </p:grpSp>
      <p:sp>
        <p:nvSpPr>
          <p:cNvPr id="39" name="Line 128">
            <a:extLst>
              <a:ext uri="{FF2B5EF4-FFF2-40B4-BE49-F238E27FC236}">
                <a16:creationId xmlns:a16="http://schemas.microsoft.com/office/drawing/2014/main" id="{03D1EBA1-276B-6266-42C9-02131FAB586D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9969" y="2562204"/>
            <a:ext cx="1123660" cy="441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51" name="Rectangle 125">
            <a:extLst>
              <a:ext uri="{FF2B5EF4-FFF2-40B4-BE49-F238E27FC236}">
                <a16:creationId xmlns:a16="http://schemas.microsoft.com/office/drawing/2014/main" id="{D359A462-8377-B143-5A68-C6F2BC46C2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1368" y="1933022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a</a:t>
            </a:r>
          </a:p>
        </p:txBody>
      </p:sp>
      <p:sp>
        <p:nvSpPr>
          <p:cNvPr id="52" name="Line 126">
            <a:extLst>
              <a:ext uri="{FF2B5EF4-FFF2-40B4-BE49-F238E27FC236}">
                <a16:creationId xmlns:a16="http://schemas.microsoft.com/office/drawing/2014/main" id="{0B9EF17F-B083-2A13-3B08-C9E7AD3C36A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41575" y="2183088"/>
            <a:ext cx="1108888" cy="1947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55" name="Rectangle 102">
            <a:extLst>
              <a:ext uri="{FF2B5EF4-FFF2-40B4-BE49-F238E27FC236}">
                <a16:creationId xmlns:a16="http://schemas.microsoft.com/office/drawing/2014/main" id="{C2892D6A-C330-50DA-6278-01D8B5092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4783" y="1555163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 a</a:t>
            </a:r>
          </a:p>
        </p:txBody>
      </p:sp>
      <p:sp>
        <p:nvSpPr>
          <p:cNvPr id="57" name="Text Box 111">
            <a:extLst>
              <a:ext uri="{FF2B5EF4-FFF2-40B4-BE49-F238E27FC236}">
                <a16:creationId xmlns:a16="http://schemas.microsoft.com/office/drawing/2014/main" id="{DE5B064B-B79B-4C72-3C0B-8DA99B2490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743" y="1641232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58" name="Line 124">
            <a:extLst>
              <a:ext uri="{FF2B5EF4-FFF2-40B4-BE49-F238E27FC236}">
                <a16:creationId xmlns:a16="http://schemas.microsoft.com/office/drawing/2014/main" id="{94A7804E-803B-5329-B48E-F338F8ED88F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52219" y="1801423"/>
            <a:ext cx="1003985" cy="3985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116" name="Text Box 111">
            <a:extLst>
              <a:ext uri="{FF2B5EF4-FFF2-40B4-BE49-F238E27FC236}">
                <a16:creationId xmlns:a16="http://schemas.microsoft.com/office/drawing/2014/main" id="{94DEA95D-8CEE-4EFC-BD0B-1DBDF66EA0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5133" y="1993051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118" name="Text Box 110">
            <a:extLst>
              <a:ext uri="{FF2B5EF4-FFF2-40B4-BE49-F238E27FC236}">
                <a16:creationId xmlns:a16="http://schemas.microsoft.com/office/drawing/2014/main" id="{B4E644D8-8F8B-3C14-936D-670A89CB15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5133" y="2328457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VM code</a:t>
            </a:r>
          </a:p>
        </p:txBody>
      </p:sp>
      <p:sp>
        <p:nvSpPr>
          <p:cNvPr id="119" name="Text Box 111">
            <a:extLst>
              <a:ext uri="{FF2B5EF4-FFF2-40B4-BE49-F238E27FC236}">
                <a16:creationId xmlns:a16="http://schemas.microsoft.com/office/drawing/2014/main" id="{18C84804-E6D0-D44C-FEF0-59683BEBDB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940" y="2373297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120" name="Text Box 110">
            <a:extLst>
              <a:ext uri="{FF2B5EF4-FFF2-40B4-BE49-F238E27FC236}">
                <a16:creationId xmlns:a16="http://schemas.microsoft.com/office/drawing/2014/main" id="{52E3497A-475A-99B5-8C87-A618225CEA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940" y="2708703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machine language</a:t>
            </a:r>
          </a:p>
        </p:txBody>
      </p:sp>
      <p:sp>
        <p:nvSpPr>
          <p:cNvPr id="121" name="Text Box 111">
            <a:extLst>
              <a:ext uri="{FF2B5EF4-FFF2-40B4-BE49-F238E27FC236}">
                <a16:creationId xmlns:a16="http://schemas.microsoft.com/office/drawing/2014/main" id="{0D7B5B8E-12CF-B281-8507-2FCD9C749D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883" y="4386033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122" name="Text Box 110">
            <a:extLst>
              <a:ext uri="{FF2B5EF4-FFF2-40B4-BE49-F238E27FC236}">
                <a16:creationId xmlns:a16="http://schemas.microsoft.com/office/drawing/2014/main" id="{62CBF964-2FCB-6206-B669-C83AC3A78C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0883" y="4721439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CPU,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000000"/>
                </a:solidFill>
              </a:rPr>
              <a:t>Computer</a:t>
            </a:r>
          </a:p>
        </p:txBody>
      </p:sp>
      <p:sp>
        <p:nvSpPr>
          <p:cNvPr id="123" name="Text Box 111">
            <a:extLst>
              <a:ext uri="{FF2B5EF4-FFF2-40B4-BE49-F238E27FC236}">
                <a16:creationId xmlns:a16="http://schemas.microsoft.com/office/drawing/2014/main" id="{65B3A194-CD49-7A20-F1AC-A57827CB4A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595" y="4809885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124" name="Text Box 110">
            <a:extLst>
              <a:ext uri="{FF2B5EF4-FFF2-40B4-BE49-F238E27FC236}">
                <a16:creationId xmlns:a16="http://schemas.microsoft.com/office/drawing/2014/main" id="{9885B5AD-7010-01F0-A4A7-0506CFBF23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60595" y="5145291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ALU, RAM</a:t>
            </a:r>
          </a:p>
        </p:txBody>
      </p:sp>
      <p:sp>
        <p:nvSpPr>
          <p:cNvPr id="125" name="Text Box 111">
            <a:extLst>
              <a:ext uri="{FF2B5EF4-FFF2-40B4-BE49-F238E27FC236}">
                <a16:creationId xmlns:a16="http://schemas.microsoft.com/office/drawing/2014/main" id="{2AA63AED-7125-6D6C-F7F6-00CFAAFB44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914" y="5159574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126" name="Text Box 110">
            <a:extLst>
              <a:ext uri="{FF2B5EF4-FFF2-40B4-BE49-F238E27FC236}">
                <a16:creationId xmlns:a16="http://schemas.microsoft.com/office/drawing/2014/main" id="{E3A35D36-3233-57DE-3957-566A275015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9914" y="5494980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elementary logic gates</a:t>
            </a:r>
          </a:p>
        </p:txBody>
      </p:sp>
      <p:sp>
        <p:nvSpPr>
          <p:cNvPr id="127" name="Rectangle 65">
            <a:extLst>
              <a:ext uri="{FF2B5EF4-FFF2-40B4-BE49-F238E27FC236}">
                <a16:creationId xmlns:a16="http://schemas.microsoft.com/office/drawing/2014/main" id="{F91D375F-353F-23E8-5DBA-04B997BEC7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129" y="1351185"/>
            <a:ext cx="191238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hierarchy</a:t>
            </a:r>
          </a:p>
        </p:txBody>
      </p:sp>
      <p:sp>
        <p:nvSpPr>
          <p:cNvPr id="5" name="Rectangle 102">
            <a:extLst>
              <a:ext uri="{FF2B5EF4-FFF2-40B4-BE49-F238E27FC236}">
                <a16:creationId xmlns:a16="http://schemas.microsoft.com/office/drawing/2014/main" id="{A9AE40F0-7183-DFE8-43F2-847D3C62E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7605" y="1864477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</a:p>
        </p:txBody>
      </p:sp>
      <p:sp>
        <p:nvSpPr>
          <p:cNvPr id="6" name="Rectangle 125">
            <a:extLst>
              <a:ext uri="{FF2B5EF4-FFF2-40B4-BE49-F238E27FC236}">
                <a16:creationId xmlns:a16="http://schemas.microsoft.com/office/drawing/2014/main" id="{D14FBDA7-20BC-4FC6-07C6-7533B09767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8959" y="2241738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compiler</a:t>
            </a:r>
          </a:p>
        </p:txBody>
      </p:sp>
      <p:sp>
        <p:nvSpPr>
          <p:cNvPr id="7" name="Rectangle 127">
            <a:extLst>
              <a:ext uri="{FF2B5EF4-FFF2-40B4-BE49-F238E27FC236}">
                <a16:creationId xmlns:a16="http://schemas.microsoft.com/office/drawing/2014/main" id="{A8856880-3B70-3B2A-5E9D-B8427B34AB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8174" y="2662556"/>
            <a:ext cx="832464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JVM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125">
            <a:extLst>
              <a:ext uri="{FF2B5EF4-FFF2-40B4-BE49-F238E27FC236}">
                <a16:creationId xmlns:a16="http://schemas.microsoft.com/office/drawing/2014/main" id="{A1E0B051-7546-DE2C-9BC6-8364DC7698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4063" y="2310867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a</a:t>
            </a:r>
          </a:p>
        </p:txBody>
      </p:sp>
      <p:sp>
        <p:nvSpPr>
          <p:cNvPr id="14" name="Rectangle 125">
            <a:extLst>
              <a:ext uri="{FF2B5EF4-FFF2-40B4-BE49-F238E27FC236}">
                <a16:creationId xmlns:a16="http://schemas.microsoft.com/office/drawing/2014/main" id="{D585D133-7CFC-9BD6-3687-6A38CC928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864" y="4736547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a</a:t>
            </a:r>
          </a:p>
        </p:txBody>
      </p:sp>
      <p:sp>
        <p:nvSpPr>
          <p:cNvPr id="15" name="Rectangle 125">
            <a:extLst>
              <a:ext uri="{FF2B5EF4-FFF2-40B4-BE49-F238E27FC236}">
                <a16:creationId xmlns:a16="http://schemas.microsoft.com/office/drawing/2014/main" id="{9010E390-72CA-7498-0E0D-A2F2B60C3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0455" y="5045263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</a:p>
        </p:txBody>
      </p:sp>
      <p:sp>
        <p:nvSpPr>
          <p:cNvPr id="16" name="Rectangle 125">
            <a:extLst>
              <a:ext uri="{FF2B5EF4-FFF2-40B4-BE49-F238E27FC236}">
                <a16:creationId xmlns:a16="http://schemas.microsoft.com/office/drawing/2014/main" id="{12443DEF-7FBE-8611-4AB6-9C87CAA75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2784" y="5127633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</a:t>
            </a:r>
          </a:p>
        </p:txBody>
      </p:sp>
      <p:sp>
        <p:nvSpPr>
          <p:cNvPr id="17" name="Rectangle 125">
            <a:extLst>
              <a:ext uri="{FF2B5EF4-FFF2-40B4-BE49-F238E27FC236}">
                <a16:creationId xmlns:a16="http://schemas.microsoft.com/office/drawing/2014/main" id="{6030F2B4-7B4D-398E-17A1-23F99FD8C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0375" y="5436349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chips</a:t>
            </a:r>
          </a:p>
        </p:txBody>
      </p:sp>
      <p:sp>
        <p:nvSpPr>
          <p:cNvPr id="18" name="Rectangle 125">
            <a:extLst>
              <a:ext uri="{FF2B5EF4-FFF2-40B4-BE49-F238E27FC236}">
                <a16:creationId xmlns:a16="http://schemas.microsoft.com/office/drawing/2014/main" id="{E4C21B5B-6F8A-D48C-3797-034BC51669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5585" y="5456272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</a:t>
            </a:r>
          </a:p>
        </p:txBody>
      </p:sp>
      <p:sp>
        <p:nvSpPr>
          <p:cNvPr id="19" name="Rectangle 125">
            <a:extLst>
              <a:ext uri="{FF2B5EF4-FFF2-40B4-BE49-F238E27FC236}">
                <a16:creationId xmlns:a16="http://schemas.microsoft.com/office/drawing/2014/main" id="{EAB55FBA-FFAA-F31C-98B7-F949ABD41C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3176" y="5764988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99C4117-21CF-E19E-7914-8F3838EE9C10}"/>
              </a:ext>
            </a:extLst>
          </p:cNvPr>
          <p:cNvGrpSpPr/>
          <p:nvPr/>
        </p:nvGrpSpPr>
        <p:grpSpPr>
          <a:xfrm>
            <a:off x="2712313" y="2107718"/>
            <a:ext cx="1060456" cy="607162"/>
            <a:chOff x="2607287" y="2101540"/>
            <a:chExt cx="1060456" cy="607162"/>
          </a:xfrm>
        </p:grpSpPr>
        <p:sp>
          <p:nvSpPr>
            <p:cNvPr id="10" name="Text Box 111">
              <a:extLst>
                <a:ext uri="{FF2B5EF4-FFF2-40B4-BE49-F238E27FC236}">
                  <a16:creationId xmlns:a16="http://schemas.microsoft.com/office/drawing/2014/main" id="{1AFFF295-2E97-8C92-F9E2-0784956E4E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7287" y="2101540"/>
              <a:ext cx="1060055" cy="161639"/>
            </a:xfrm>
            <a:prstGeom prst="rect">
              <a:avLst/>
            </a:prstGeom>
            <a:solidFill>
              <a:srgbClr val="FFD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" name="Text Box 110">
              <a:extLst>
                <a:ext uri="{FF2B5EF4-FFF2-40B4-BE49-F238E27FC236}">
                  <a16:creationId xmlns:a16="http://schemas.microsoft.com/office/drawing/2014/main" id="{4CDA1A9C-4256-34A2-1979-CB17510AE0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7688" y="2259127"/>
              <a:ext cx="1060055" cy="44957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rIns="0" bIns="46800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2" name="Rectangle 127">
              <a:extLst>
                <a:ext uri="{FF2B5EF4-FFF2-40B4-BE49-F238E27FC236}">
                  <a16:creationId xmlns:a16="http://schemas.microsoft.com/office/drawing/2014/main" id="{0FE127DE-96AA-9EBD-0471-8CA93953D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2865" y="2477890"/>
              <a:ext cx="410416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0" name="Text Box 110">
            <a:extLst>
              <a:ext uri="{FF2B5EF4-FFF2-40B4-BE49-F238E27FC236}">
                <a16:creationId xmlns:a16="http://schemas.microsoft.com/office/drawing/2014/main" id="{19D42027-AC89-3B1A-EBEA-170AAF8385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743" y="1976638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dirty="0">
                <a:solidFill>
                  <a:srgbClr val="000000"/>
                </a:solidFill>
              </a:rPr>
              <a:t>high-level</a:t>
            </a:r>
            <a:br>
              <a:rPr lang="en-US" sz="1100" dirty="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language</a:t>
            </a:r>
          </a:p>
        </p:txBody>
      </p:sp>
      <p:sp>
        <p:nvSpPr>
          <p:cNvPr id="3" name="Freeform 98">
            <a:extLst>
              <a:ext uri="{FF2B5EF4-FFF2-40B4-BE49-F238E27FC236}">
                <a16:creationId xmlns:a16="http://schemas.microsoft.com/office/drawing/2014/main" id="{DF07D41A-774D-1E0B-3760-F29A0E2D5A8E}"/>
              </a:ext>
            </a:extLst>
          </p:cNvPr>
          <p:cNvSpPr>
            <a:spLocks/>
          </p:cNvSpPr>
          <p:nvPr/>
        </p:nvSpPr>
        <p:spPr bwMode="auto">
          <a:xfrm>
            <a:off x="768259" y="1375166"/>
            <a:ext cx="1031791" cy="771296"/>
          </a:xfrm>
          <a:custGeom>
            <a:avLst/>
            <a:gdLst>
              <a:gd name="T0" fmla="*/ 106363 w 748"/>
              <a:gd name="T1" fmla="*/ 304800 h 445"/>
              <a:gd name="T2" fmla="*/ 7938 w 748"/>
              <a:gd name="T3" fmla="*/ 333375 h 445"/>
              <a:gd name="T4" fmla="*/ 122238 w 748"/>
              <a:gd name="T5" fmla="*/ 373062 h 445"/>
              <a:gd name="T6" fmla="*/ 28575 w 748"/>
              <a:gd name="T7" fmla="*/ 458787 h 445"/>
              <a:gd name="T8" fmla="*/ 153988 w 748"/>
              <a:gd name="T9" fmla="*/ 498475 h 445"/>
              <a:gd name="T10" fmla="*/ 84138 w 748"/>
              <a:gd name="T11" fmla="*/ 581025 h 445"/>
              <a:gd name="T12" fmla="*/ 241300 w 748"/>
              <a:gd name="T13" fmla="*/ 596900 h 445"/>
              <a:gd name="T14" fmla="*/ 265113 w 748"/>
              <a:gd name="T15" fmla="*/ 693737 h 445"/>
              <a:gd name="T16" fmla="*/ 400050 w 748"/>
              <a:gd name="T17" fmla="*/ 657225 h 445"/>
              <a:gd name="T18" fmla="*/ 501650 w 748"/>
              <a:gd name="T19" fmla="*/ 706437 h 445"/>
              <a:gd name="T20" fmla="*/ 576263 w 748"/>
              <a:gd name="T21" fmla="*/ 658812 h 445"/>
              <a:gd name="T22" fmla="*/ 655638 w 748"/>
              <a:gd name="T23" fmla="*/ 706437 h 445"/>
              <a:gd name="T24" fmla="*/ 727075 w 748"/>
              <a:gd name="T25" fmla="*/ 649287 h 445"/>
              <a:gd name="T26" fmla="*/ 830263 w 748"/>
              <a:gd name="T27" fmla="*/ 688975 h 445"/>
              <a:gd name="T28" fmla="*/ 923925 w 748"/>
              <a:gd name="T29" fmla="*/ 612775 h 445"/>
              <a:gd name="T30" fmla="*/ 1093788 w 748"/>
              <a:gd name="T31" fmla="*/ 636587 h 445"/>
              <a:gd name="T32" fmla="*/ 1050925 w 748"/>
              <a:gd name="T33" fmla="*/ 547687 h 445"/>
              <a:gd name="T34" fmla="*/ 1166813 w 748"/>
              <a:gd name="T35" fmla="*/ 536575 h 445"/>
              <a:gd name="T36" fmla="*/ 1087438 w 748"/>
              <a:gd name="T37" fmla="*/ 434975 h 445"/>
              <a:gd name="T38" fmla="*/ 1187450 w 748"/>
              <a:gd name="T39" fmla="*/ 381000 h 445"/>
              <a:gd name="T40" fmla="*/ 1058863 w 748"/>
              <a:gd name="T41" fmla="*/ 317500 h 445"/>
              <a:gd name="T42" fmla="*/ 1130300 w 748"/>
              <a:gd name="T43" fmla="*/ 228600 h 445"/>
              <a:gd name="T44" fmla="*/ 995363 w 748"/>
              <a:gd name="T45" fmla="*/ 223837 h 445"/>
              <a:gd name="T46" fmla="*/ 1050925 w 748"/>
              <a:gd name="T47" fmla="*/ 122237 h 445"/>
              <a:gd name="T48" fmla="*/ 882650 w 748"/>
              <a:gd name="T49" fmla="*/ 134937 h 445"/>
              <a:gd name="T50" fmla="*/ 871538 w 748"/>
              <a:gd name="T51" fmla="*/ 30162 h 445"/>
              <a:gd name="T52" fmla="*/ 700088 w 748"/>
              <a:gd name="T53" fmla="*/ 77787 h 445"/>
              <a:gd name="T54" fmla="*/ 638175 w 748"/>
              <a:gd name="T55" fmla="*/ 0 h 445"/>
              <a:gd name="T56" fmla="*/ 528638 w 748"/>
              <a:gd name="T57" fmla="*/ 69850 h 445"/>
              <a:gd name="T58" fmla="*/ 423863 w 748"/>
              <a:gd name="T59" fmla="*/ 0 h 445"/>
              <a:gd name="T60" fmla="*/ 358775 w 748"/>
              <a:gd name="T61" fmla="*/ 106362 h 445"/>
              <a:gd name="T62" fmla="*/ 241300 w 748"/>
              <a:gd name="T63" fmla="*/ 49212 h 445"/>
              <a:gd name="T64" fmla="*/ 246063 w 748"/>
              <a:gd name="T65" fmla="*/ 142875 h 445"/>
              <a:gd name="T66" fmla="*/ 98425 w 748"/>
              <a:gd name="T67" fmla="*/ 114300 h 445"/>
              <a:gd name="T68" fmla="*/ 134938 w 748"/>
              <a:gd name="T69" fmla="*/ 211137 h 445"/>
              <a:gd name="T70" fmla="*/ 0 w 748"/>
              <a:gd name="T71" fmla="*/ 204787 h 445"/>
              <a:gd name="T72" fmla="*/ 106363 w 748"/>
              <a:gd name="T73" fmla="*/ 304800 h 445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748" h="445">
                <a:moveTo>
                  <a:pt x="67" y="192"/>
                </a:moveTo>
                <a:lnTo>
                  <a:pt x="5" y="210"/>
                </a:lnTo>
                <a:lnTo>
                  <a:pt x="77" y="235"/>
                </a:lnTo>
                <a:lnTo>
                  <a:pt x="18" y="289"/>
                </a:lnTo>
                <a:lnTo>
                  <a:pt x="97" y="314"/>
                </a:lnTo>
                <a:lnTo>
                  <a:pt x="53" y="366"/>
                </a:lnTo>
                <a:lnTo>
                  <a:pt x="152" y="376"/>
                </a:lnTo>
                <a:lnTo>
                  <a:pt x="167" y="437"/>
                </a:lnTo>
                <a:lnTo>
                  <a:pt x="252" y="414"/>
                </a:lnTo>
                <a:lnTo>
                  <a:pt x="316" y="445"/>
                </a:lnTo>
                <a:lnTo>
                  <a:pt x="363" y="415"/>
                </a:lnTo>
                <a:lnTo>
                  <a:pt x="413" y="445"/>
                </a:lnTo>
                <a:lnTo>
                  <a:pt x="458" y="409"/>
                </a:lnTo>
                <a:lnTo>
                  <a:pt x="523" y="434"/>
                </a:lnTo>
                <a:lnTo>
                  <a:pt x="582" y="386"/>
                </a:lnTo>
                <a:lnTo>
                  <a:pt x="689" y="401"/>
                </a:lnTo>
                <a:lnTo>
                  <a:pt x="662" y="345"/>
                </a:lnTo>
                <a:lnTo>
                  <a:pt x="735" y="338"/>
                </a:lnTo>
                <a:lnTo>
                  <a:pt x="685" y="274"/>
                </a:lnTo>
                <a:lnTo>
                  <a:pt x="748" y="240"/>
                </a:lnTo>
                <a:lnTo>
                  <a:pt x="667" y="200"/>
                </a:lnTo>
                <a:lnTo>
                  <a:pt x="712" y="144"/>
                </a:lnTo>
                <a:lnTo>
                  <a:pt x="627" y="141"/>
                </a:lnTo>
                <a:lnTo>
                  <a:pt x="662" y="77"/>
                </a:lnTo>
                <a:lnTo>
                  <a:pt x="556" y="85"/>
                </a:lnTo>
                <a:lnTo>
                  <a:pt x="549" y="19"/>
                </a:lnTo>
                <a:lnTo>
                  <a:pt x="441" y="49"/>
                </a:lnTo>
                <a:lnTo>
                  <a:pt x="402" y="0"/>
                </a:lnTo>
                <a:lnTo>
                  <a:pt x="333" y="44"/>
                </a:lnTo>
                <a:lnTo>
                  <a:pt x="267" y="0"/>
                </a:lnTo>
                <a:lnTo>
                  <a:pt x="226" y="67"/>
                </a:lnTo>
                <a:lnTo>
                  <a:pt x="152" y="31"/>
                </a:lnTo>
                <a:lnTo>
                  <a:pt x="155" y="90"/>
                </a:lnTo>
                <a:lnTo>
                  <a:pt x="62" y="72"/>
                </a:lnTo>
                <a:lnTo>
                  <a:pt x="85" y="133"/>
                </a:lnTo>
                <a:lnTo>
                  <a:pt x="0" y="129"/>
                </a:lnTo>
                <a:lnTo>
                  <a:pt x="67" y="192"/>
                </a:lnTo>
                <a:close/>
              </a:path>
            </a:pathLst>
          </a:custGeom>
          <a:solidFill>
            <a:srgbClr val="FFFF00"/>
          </a:solidFill>
          <a:ln w="317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sz="1600" dirty="0"/>
          </a:p>
        </p:txBody>
      </p:sp>
      <p:sp>
        <p:nvSpPr>
          <p:cNvPr id="13" name="Rectangle 99">
            <a:extLst>
              <a:ext uri="{FF2B5EF4-FFF2-40B4-BE49-F238E27FC236}">
                <a16:creationId xmlns:a16="http://schemas.microsoft.com/office/drawing/2014/main" id="{71847C6A-D22F-26E6-CCCC-1334544590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326" y="1573170"/>
            <a:ext cx="59138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abstract</a:t>
            </a:r>
            <a:endParaRPr lang="en-US" sz="1400" dirty="0"/>
          </a:p>
        </p:txBody>
      </p:sp>
      <p:sp>
        <p:nvSpPr>
          <p:cNvPr id="37" name="Rectangle 100">
            <a:extLst>
              <a:ext uri="{FF2B5EF4-FFF2-40B4-BE49-F238E27FC236}">
                <a16:creationId xmlns:a16="http://schemas.microsoft.com/office/drawing/2014/main" id="{5EC27E7E-3BDA-E8EE-C38E-6FA04C564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033" y="1763456"/>
            <a:ext cx="58342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concept</a:t>
            </a:r>
            <a:endParaRPr lang="en-US" sz="1400" dirty="0"/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0759885D-007E-1419-332D-A880104A60D0}"/>
              </a:ext>
            </a:extLst>
          </p:cNvPr>
          <p:cNvSpPr txBox="1">
            <a:spLocks noChangeArrowheads="1"/>
          </p:cNvSpPr>
          <p:nvPr/>
        </p:nvSpPr>
        <p:spPr>
          <a:xfrm>
            <a:off x="8942376" y="4785483"/>
            <a:ext cx="2826139" cy="11420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alt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en-US" sz="1800" dirty="0">
                <a:ea typeface="Times New Roman" panose="02020603050405020304" pitchFamily="18" charset="0"/>
                <a:cs typeface="Times New Roman" panose="02020603050405020304" pitchFamily="18" charset="0"/>
              </a:rPr>
              <a:t> = project,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altLang="en-US" sz="1800" dirty="0">
                <a:ea typeface="Times New Roman" panose="02020603050405020304" pitchFamily="18" charset="0"/>
                <a:cs typeface="Times New Roman" panose="02020603050405020304" pitchFamily="18" charset="0"/>
              </a:rPr>
              <a:t>      lecture,</a:t>
            </a:r>
          </a:p>
          <a:p>
            <a:pPr marL="0" indent="0">
              <a:lnSpc>
                <a:spcPct val="100000"/>
              </a:lnSpc>
              <a:spcBef>
                <a:spcPts val="300"/>
              </a:spcBef>
              <a:buNone/>
            </a:pPr>
            <a:r>
              <a:rPr lang="en-US" altLang="en-US" sz="1800" dirty="0">
                <a:ea typeface="Times New Roman" panose="02020603050405020304" pitchFamily="18" charset="0"/>
                <a:cs typeface="Times New Roman" panose="02020603050405020304" pitchFamily="18" charset="0"/>
              </a:rPr>
              <a:t>      book chapter</a:t>
            </a:r>
          </a:p>
        </p:txBody>
      </p:sp>
      <p:pic>
        <p:nvPicPr>
          <p:cNvPr id="23" name="Picture 8">
            <a:extLst>
              <a:ext uri="{FF2B5EF4-FFF2-40B4-BE49-F238E27FC236}">
                <a16:creationId xmlns:a16="http://schemas.microsoft.com/office/drawing/2014/main" id="{4EF12680-B95E-4F51-8661-EF95A574AB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393" r="10111"/>
          <a:stretch/>
        </p:blipFill>
        <p:spPr bwMode="auto">
          <a:xfrm>
            <a:off x="4286572" y="3961041"/>
            <a:ext cx="1067534" cy="897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1326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FAF44-04BE-0C34-D44D-ECFA1FFDE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4AD80-325A-BBB6-6681-6C2D41546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Nand to Tetris: Part II</a:t>
            </a:r>
            <a:endParaRPr lang="en-US" sz="2000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AF68DD8-87E2-2923-5C37-DECE06425F03}"/>
              </a:ext>
            </a:extLst>
          </p:cNvPr>
          <p:cNvSpPr/>
          <p:nvPr/>
        </p:nvSpPr>
        <p:spPr>
          <a:xfrm>
            <a:off x="564293" y="1169441"/>
            <a:ext cx="7941004" cy="22828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Line 128">
            <a:extLst>
              <a:ext uri="{FF2B5EF4-FFF2-40B4-BE49-F238E27FC236}">
                <a16:creationId xmlns:a16="http://schemas.microsoft.com/office/drawing/2014/main" id="{4B3F02E8-2FE4-B04B-2D45-0E5ED2E61B01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9969" y="2562204"/>
            <a:ext cx="1123660" cy="441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51" name="Rectangle 125">
            <a:extLst>
              <a:ext uri="{FF2B5EF4-FFF2-40B4-BE49-F238E27FC236}">
                <a16:creationId xmlns:a16="http://schemas.microsoft.com/office/drawing/2014/main" id="{04C4D452-F045-EA26-95EB-F7B55210D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1368" y="1933022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a</a:t>
            </a:r>
          </a:p>
        </p:txBody>
      </p:sp>
      <p:sp>
        <p:nvSpPr>
          <p:cNvPr id="52" name="Line 126">
            <a:extLst>
              <a:ext uri="{FF2B5EF4-FFF2-40B4-BE49-F238E27FC236}">
                <a16:creationId xmlns:a16="http://schemas.microsoft.com/office/drawing/2014/main" id="{CC4E41F6-86BC-D0FE-7721-1808E43D75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41575" y="2183088"/>
            <a:ext cx="1108888" cy="1947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55" name="Rectangle 102">
            <a:extLst>
              <a:ext uri="{FF2B5EF4-FFF2-40B4-BE49-F238E27FC236}">
                <a16:creationId xmlns:a16="http://schemas.microsoft.com/office/drawing/2014/main" id="{497497F2-3B5A-061B-AE70-043B83CE52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4783" y="1555163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 a</a:t>
            </a:r>
          </a:p>
        </p:txBody>
      </p:sp>
      <p:sp>
        <p:nvSpPr>
          <p:cNvPr id="57" name="Text Box 111">
            <a:extLst>
              <a:ext uri="{FF2B5EF4-FFF2-40B4-BE49-F238E27FC236}">
                <a16:creationId xmlns:a16="http://schemas.microsoft.com/office/drawing/2014/main" id="{3A3807AC-7D90-A94F-11FE-5E0EAC68FD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743" y="1641232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58" name="Line 124">
            <a:extLst>
              <a:ext uri="{FF2B5EF4-FFF2-40B4-BE49-F238E27FC236}">
                <a16:creationId xmlns:a16="http://schemas.microsoft.com/office/drawing/2014/main" id="{A7BB785F-468E-453B-AC1B-11EC08A31D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52219" y="1801423"/>
            <a:ext cx="1003985" cy="3985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116" name="Text Box 111">
            <a:extLst>
              <a:ext uri="{FF2B5EF4-FFF2-40B4-BE49-F238E27FC236}">
                <a16:creationId xmlns:a16="http://schemas.microsoft.com/office/drawing/2014/main" id="{237CB0DF-CAE5-3C07-BCF9-50D63A65DF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5133" y="1993051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118" name="Text Box 110">
            <a:extLst>
              <a:ext uri="{FF2B5EF4-FFF2-40B4-BE49-F238E27FC236}">
                <a16:creationId xmlns:a16="http://schemas.microsoft.com/office/drawing/2014/main" id="{174FA644-4D05-635C-0774-1AE6A9A193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5133" y="2328457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VM code</a:t>
            </a:r>
          </a:p>
        </p:txBody>
      </p:sp>
      <p:sp>
        <p:nvSpPr>
          <p:cNvPr id="119" name="Text Box 111">
            <a:extLst>
              <a:ext uri="{FF2B5EF4-FFF2-40B4-BE49-F238E27FC236}">
                <a16:creationId xmlns:a16="http://schemas.microsoft.com/office/drawing/2014/main" id="{5C400B7A-AF6B-E72B-87EA-2F6F677F70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940" y="2373297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120" name="Text Box 110">
            <a:extLst>
              <a:ext uri="{FF2B5EF4-FFF2-40B4-BE49-F238E27FC236}">
                <a16:creationId xmlns:a16="http://schemas.microsoft.com/office/drawing/2014/main" id="{9E3A5762-3D86-ADDB-AD71-8EBF27D51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940" y="2708703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machine language</a:t>
            </a:r>
          </a:p>
        </p:txBody>
      </p:sp>
      <p:sp>
        <p:nvSpPr>
          <p:cNvPr id="127" name="Rectangle 65">
            <a:extLst>
              <a:ext uri="{FF2B5EF4-FFF2-40B4-BE49-F238E27FC236}">
                <a16:creationId xmlns:a16="http://schemas.microsoft.com/office/drawing/2014/main" id="{0ADFC4A1-E66F-1D5A-57F2-024C513B3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129" y="1351185"/>
            <a:ext cx="191238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hierarchy</a:t>
            </a:r>
          </a:p>
        </p:txBody>
      </p:sp>
      <p:sp>
        <p:nvSpPr>
          <p:cNvPr id="5" name="Rectangle 102">
            <a:extLst>
              <a:ext uri="{FF2B5EF4-FFF2-40B4-BE49-F238E27FC236}">
                <a16:creationId xmlns:a16="http://schemas.microsoft.com/office/drawing/2014/main" id="{BF42D471-8AD2-90FC-D6E7-8FA51DBB3F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7605" y="1864477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</a:p>
        </p:txBody>
      </p:sp>
      <p:sp>
        <p:nvSpPr>
          <p:cNvPr id="6" name="Rectangle 125">
            <a:extLst>
              <a:ext uri="{FF2B5EF4-FFF2-40B4-BE49-F238E27FC236}">
                <a16:creationId xmlns:a16="http://schemas.microsoft.com/office/drawing/2014/main" id="{A5BE83CD-0C7D-A4D3-C134-1882EFBD14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8959" y="2241738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compiler</a:t>
            </a:r>
          </a:p>
        </p:txBody>
      </p:sp>
      <p:sp>
        <p:nvSpPr>
          <p:cNvPr id="7" name="Rectangle 127">
            <a:extLst>
              <a:ext uri="{FF2B5EF4-FFF2-40B4-BE49-F238E27FC236}">
                <a16:creationId xmlns:a16="http://schemas.microsoft.com/office/drawing/2014/main" id="{B53540E5-BE69-0D95-7709-72F5D369C6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8174" y="2662556"/>
            <a:ext cx="832464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JVM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125">
            <a:extLst>
              <a:ext uri="{FF2B5EF4-FFF2-40B4-BE49-F238E27FC236}">
                <a16:creationId xmlns:a16="http://schemas.microsoft.com/office/drawing/2014/main" id="{BDDDC74C-0C00-B691-0E1D-9FB67486F3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4063" y="2310867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a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1F6159A-BB61-9D18-F484-F8CF5810FCCA}"/>
              </a:ext>
            </a:extLst>
          </p:cNvPr>
          <p:cNvGrpSpPr/>
          <p:nvPr/>
        </p:nvGrpSpPr>
        <p:grpSpPr>
          <a:xfrm>
            <a:off x="2712313" y="2107718"/>
            <a:ext cx="1060456" cy="607162"/>
            <a:chOff x="2607287" y="2101540"/>
            <a:chExt cx="1060456" cy="607162"/>
          </a:xfrm>
        </p:grpSpPr>
        <p:sp>
          <p:nvSpPr>
            <p:cNvPr id="10" name="Text Box 111">
              <a:extLst>
                <a:ext uri="{FF2B5EF4-FFF2-40B4-BE49-F238E27FC236}">
                  <a16:creationId xmlns:a16="http://schemas.microsoft.com/office/drawing/2014/main" id="{B68F6566-9DC8-441C-542B-899180E265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7287" y="2101540"/>
              <a:ext cx="1060055" cy="161639"/>
            </a:xfrm>
            <a:prstGeom prst="rect">
              <a:avLst/>
            </a:prstGeom>
            <a:solidFill>
              <a:srgbClr val="FFD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" name="Text Box 110">
              <a:extLst>
                <a:ext uri="{FF2B5EF4-FFF2-40B4-BE49-F238E27FC236}">
                  <a16:creationId xmlns:a16="http://schemas.microsoft.com/office/drawing/2014/main" id="{0C1BE969-0117-C5AA-6190-8C328033C8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7688" y="2259127"/>
              <a:ext cx="1060055" cy="44957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rIns="0" bIns="46800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2" name="Rectangle 127">
              <a:extLst>
                <a:ext uri="{FF2B5EF4-FFF2-40B4-BE49-F238E27FC236}">
                  <a16:creationId xmlns:a16="http://schemas.microsoft.com/office/drawing/2014/main" id="{FE9E6CCB-F698-FAE7-528A-64AA08CCF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2865" y="2477890"/>
              <a:ext cx="410416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0" name="Text Box 110">
            <a:extLst>
              <a:ext uri="{FF2B5EF4-FFF2-40B4-BE49-F238E27FC236}">
                <a16:creationId xmlns:a16="http://schemas.microsoft.com/office/drawing/2014/main" id="{A7C66A7C-1FAD-69CC-33B6-EE77314A85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743" y="1976638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dirty="0">
                <a:solidFill>
                  <a:srgbClr val="000000"/>
                </a:solidFill>
              </a:rPr>
              <a:t>high-level</a:t>
            </a:r>
            <a:br>
              <a:rPr lang="en-US" sz="1100" dirty="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language</a:t>
            </a:r>
          </a:p>
        </p:txBody>
      </p:sp>
      <p:sp>
        <p:nvSpPr>
          <p:cNvPr id="3" name="Freeform 98">
            <a:extLst>
              <a:ext uri="{FF2B5EF4-FFF2-40B4-BE49-F238E27FC236}">
                <a16:creationId xmlns:a16="http://schemas.microsoft.com/office/drawing/2014/main" id="{76F2A404-E2B3-0263-7612-FA20B9506BC4}"/>
              </a:ext>
            </a:extLst>
          </p:cNvPr>
          <p:cNvSpPr>
            <a:spLocks/>
          </p:cNvSpPr>
          <p:nvPr/>
        </p:nvSpPr>
        <p:spPr bwMode="auto">
          <a:xfrm>
            <a:off x="768259" y="1375166"/>
            <a:ext cx="1031791" cy="771296"/>
          </a:xfrm>
          <a:custGeom>
            <a:avLst/>
            <a:gdLst>
              <a:gd name="T0" fmla="*/ 106363 w 748"/>
              <a:gd name="T1" fmla="*/ 304800 h 445"/>
              <a:gd name="T2" fmla="*/ 7938 w 748"/>
              <a:gd name="T3" fmla="*/ 333375 h 445"/>
              <a:gd name="T4" fmla="*/ 122238 w 748"/>
              <a:gd name="T5" fmla="*/ 373062 h 445"/>
              <a:gd name="T6" fmla="*/ 28575 w 748"/>
              <a:gd name="T7" fmla="*/ 458787 h 445"/>
              <a:gd name="T8" fmla="*/ 153988 w 748"/>
              <a:gd name="T9" fmla="*/ 498475 h 445"/>
              <a:gd name="T10" fmla="*/ 84138 w 748"/>
              <a:gd name="T11" fmla="*/ 581025 h 445"/>
              <a:gd name="T12" fmla="*/ 241300 w 748"/>
              <a:gd name="T13" fmla="*/ 596900 h 445"/>
              <a:gd name="T14" fmla="*/ 265113 w 748"/>
              <a:gd name="T15" fmla="*/ 693737 h 445"/>
              <a:gd name="T16" fmla="*/ 400050 w 748"/>
              <a:gd name="T17" fmla="*/ 657225 h 445"/>
              <a:gd name="T18" fmla="*/ 501650 w 748"/>
              <a:gd name="T19" fmla="*/ 706437 h 445"/>
              <a:gd name="T20" fmla="*/ 576263 w 748"/>
              <a:gd name="T21" fmla="*/ 658812 h 445"/>
              <a:gd name="T22" fmla="*/ 655638 w 748"/>
              <a:gd name="T23" fmla="*/ 706437 h 445"/>
              <a:gd name="T24" fmla="*/ 727075 w 748"/>
              <a:gd name="T25" fmla="*/ 649287 h 445"/>
              <a:gd name="T26" fmla="*/ 830263 w 748"/>
              <a:gd name="T27" fmla="*/ 688975 h 445"/>
              <a:gd name="T28" fmla="*/ 923925 w 748"/>
              <a:gd name="T29" fmla="*/ 612775 h 445"/>
              <a:gd name="T30" fmla="*/ 1093788 w 748"/>
              <a:gd name="T31" fmla="*/ 636587 h 445"/>
              <a:gd name="T32" fmla="*/ 1050925 w 748"/>
              <a:gd name="T33" fmla="*/ 547687 h 445"/>
              <a:gd name="T34" fmla="*/ 1166813 w 748"/>
              <a:gd name="T35" fmla="*/ 536575 h 445"/>
              <a:gd name="T36" fmla="*/ 1087438 w 748"/>
              <a:gd name="T37" fmla="*/ 434975 h 445"/>
              <a:gd name="T38" fmla="*/ 1187450 w 748"/>
              <a:gd name="T39" fmla="*/ 381000 h 445"/>
              <a:gd name="T40" fmla="*/ 1058863 w 748"/>
              <a:gd name="T41" fmla="*/ 317500 h 445"/>
              <a:gd name="T42" fmla="*/ 1130300 w 748"/>
              <a:gd name="T43" fmla="*/ 228600 h 445"/>
              <a:gd name="T44" fmla="*/ 995363 w 748"/>
              <a:gd name="T45" fmla="*/ 223837 h 445"/>
              <a:gd name="T46" fmla="*/ 1050925 w 748"/>
              <a:gd name="T47" fmla="*/ 122237 h 445"/>
              <a:gd name="T48" fmla="*/ 882650 w 748"/>
              <a:gd name="T49" fmla="*/ 134937 h 445"/>
              <a:gd name="T50" fmla="*/ 871538 w 748"/>
              <a:gd name="T51" fmla="*/ 30162 h 445"/>
              <a:gd name="T52" fmla="*/ 700088 w 748"/>
              <a:gd name="T53" fmla="*/ 77787 h 445"/>
              <a:gd name="T54" fmla="*/ 638175 w 748"/>
              <a:gd name="T55" fmla="*/ 0 h 445"/>
              <a:gd name="T56" fmla="*/ 528638 w 748"/>
              <a:gd name="T57" fmla="*/ 69850 h 445"/>
              <a:gd name="T58" fmla="*/ 423863 w 748"/>
              <a:gd name="T59" fmla="*/ 0 h 445"/>
              <a:gd name="T60" fmla="*/ 358775 w 748"/>
              <a:gd name="T61" fmla="*/ 106362 h 445"/>
              <a:gd name="T62" fmla="*/ 241300 w 748"/>
              <a:gd name="T63" fmla="*/ 49212 h 445"/>
              <a:gd name="T64" fmla="*/ 246063 w 748"/>
              <a:gd name="T65" fmla="*/ 142875 h 445"/>
              <a:gd name="T66" fmla="*/ 98425 w 748"/>
              <a:gd name="T67" fmla="*/ 114300 h 445"/>
              <a:gd name="T68" fmla="*/ 134938 w 748"/>
              <a:gd name="T69" fmla="*/ 211137 h 445"/>
              <a:gd name="T70" fmla="*/ 0 w 748"/>
              <a:gd name="T71" fmla="*/ 204787 h 445"/>
              <a:gd name="T72" fmla="*/ 106363 w 748"/>
              <a:gd name="T73" fmla="*/ 304800 h 445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748" h="445">
                <a:moveTo>
                  <a:pt x="67" y="192"/>
                </a:moveTo>
                <a:lnTo>
                  <a:pt x="5" y="210"/>
                </a:lnTo>
                <a:lnTo>
                  <a:pt x="77" y="235"/>
                </a:lnTo>
                <a:lnTo>
                  <a:pt x="18" y="289"/>
                </a:lnTo>
                <a:lnTo>
                  <a:pt x="97" y="314"/>
                </a:lnTo>
                <a:lnTo>
                  <a:pt x="53" y="366"/>
                </a:lnTo>
                <a:lnTo>
                  <a:pt x="152" y="376"/>
                </a:lnTo>
                <a:lnTo>
                  <a:pt x="167" y="437"/>
                </a:lnTo>
                <a:lnTo>
                  <a:pt x="252" y="414"/>
                </a:lnTo>
                <a:lnTo>
                  <a:pt x="316" y="445"/>
                </a:lnTo>
                <a:lnTo>
                  <a:pt x="363" y="415"/>
                </a:lnTo>
                <a:lnTo>
                  <a:pt x="413" y="445"/>
                </a:lnTo>
                <a:lnTo>
                  <a:pt x="458" y="409"/>
                </a:lnTo>
                <a:lnTo>
                  <a:pt x="523" y="434"/>
                </a:lnTo>
                <a:lnTo>
                  <a:pt x="582" y="386"/>
                </a:lnTo>
                <a:lnTo>
                  <a:pt x="689" y="401"/>
                </a:lnTo>
                <a:lnTo>
                  <a:pt x="662" y="345"/>
                </a:lnTo>
                <a:lnTo>
                  <a:pt x="735" y="338"/>
                </a:lnTo>
                <a:lnTo>
                  <a:pt x="685" y="274"/>
                </a:lnTo>
                <a:lnTo>
                  <a:pt x="748" y="240"/>
                </a:lnTo>
                <a:lnTo>
                  <a:pt x="667" y="200"/>
                </a:lnTo>
                <a:lnTo>
                  <a:pt x="712" y="144"/>
                </a:lnTo>
                <a:lnTo>
                  <a:pt x="627" y="141"/>
                </a:lnTo>
                <a:lnTo>
                  <a:pt x="662" y="77"/>
                </a:lnTo>
                <a:lnTo>
                  <a:pt x="556" y="85"/>
                </a:lnTo>
                <a:lnTo>
                  <a:pt x="549" y="19"/>
                </a:lnTo>
                <a:lnTo>
                  <a:pt x="441" y="49"/>
                </a:lnTo>
                <a:lnTo>
                  <a:pt x="402" y="0"/>
                </a:lnTo>
                <a:lnTo>
                  <a:pt x="333" y="44"/>
                </a:lnTo>
                <a:lnTo>
                  <a:pt x="267" y="0"/>
                </a:lnTo>
                <a:lnTo>
                  <a:pt x="226" y="67"/>
                </a:lnTo>
                <a:lnTo>
                  <a:pt x="152" y="31"/>
                </a:lnTo>
                <a:lnTo>
                  <a:pt x="155" y="90"/>
                </a:lnTo>
                <a:lnTo>
                  <a:pt x="62" y="72"/>
                </a:lnTo>
                <a:lnTo>
                  <a:pt x="85" y="133"/>
                </a:lnTo>
                <a:lnTo>
                  <a:pt x="0" y="129"/>
                </a:lnTo>
                <a:lnTo>
                  <a:pt x="67" y="192"/>
                </a:lnTo>
                <a:close/>
              </a:path>
            </a:pathLst>
          </a:custGeom>
          <a:solidFill>
            <a:srgbClr val="FFFF00"/>
          </a:solidFill>
          <a:ln w="317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sz="1600" dirty="0"/>
          </a:p>
        </p:txBody>
      </p:sp>
      <p:sp>
        <p:nvSpPr>
          <p:cNvPr id="13" name="Rectangle 99">
            <a:extLst>
              <a:ext uri="{FF2B5EF4-FFF2-40B4-BE49-F238E27FC236}">
                <a16:creationId xmlns:a16="http://schemas.microsoft.com/office/drawing/2014/main" id="{35B1A021-5D78-2A56-E044-2CD9CC317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326" y="1573170"/>
            <a:ext cx="59138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abstract</a:t>
            </a:r>
            <a:endParaRPr lang="en-US" sz="1400" dirty="0"/>
          </a:p>
        </p:txBody>
      </p:sp>
      <p:sp>
        <p:nvSpPr>
          <p:cNvPr id="37" name="Rectangle 100">
            <a:extLst>
              <a:ext uri="{FF2B5EF4-FFF2-40B4-BE49-F238E27FC236}">
                <a16:creationId xmlns:a16="http://schemas.microsoft.com/office/drawing/2014/main" id="{995A0FFF-1201-5570-BC8A-9CFC292976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033" y="1763456"/>
            <a:ext cx="58342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concept</a:t>
            </a:r>
            <a:endParaRPr lang="en-US" sz="140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3C6FA72-8BEB-F49E-1ECE-642C712C8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653" y="4540719"/>
            <a:ext cx="1569692" cy="1265380"/>
          </a:xfrm>
          <a:prstGeom prst="rect">
            <a:avLst/>
          </a:prstGeom>
        </p:spPr>
      </p:pic>
      <p:sp>
        <p:nvSpPr>
          <p:cNvPr id="40" name="Line 136">
            <a:extLst>
              <a:ext uri="{FF2B5EF4-FFF2-40B4-BE49-F238E27FC236}">
                <a16:creationId xmlns:a16="http://schemas.microsoft.com/office/drawing/2014/main" id="{C5C58F3D-C282-5336-B23D-A01E6D2D185C}"/>
              </a:ext>
            </a:extLst>
          </p:cNvPr>
          <p:cNvSpPr>
            <a:spLocks noChangeShapeType="1"/>
          </p:cNvSpPr>
          <p:nvPr/>
        </p:nvSpPr>
        <p:spPr bwMode="auto">
          <a:xfrm>
            <a:off x="7835550" y="3246945"/>
            <a:ext cx="38450" cy="1293774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8688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9ABB0-9DB5-A12C-34BF-ED6500E83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665D6-3560-A99A-7684-1D848A940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Nand to Tetris: Part II</a:t>
            </a:r>
            <a:endParaRPr lang="en-US" sz="2000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F9A4E2D-5B11-3D31-3CB4-F32E6D74039D}"/>
              </a:ext>
            </a:extLst>
          </p:cNvPr>
          <p:cNvSpPr/>
          <p:nvPr/>
        </p:nvSpPr>
        <p:spPr>
          <a:xfrm>
            <a:off x="564293" y="1169441"/>
            <a:ext cx="7941004" cy="22828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Line 128">
            <a:extLst>
              <a:ext uri="{FF2B5EF4-FFF2-40B4-BE49-F238E27FC236}">
                <a16:creationId xmlns:a16="http://schemas.microsoft.com/office/drawing/2014/main" id="{3E036428-8178-B61C-18F3-C3E8CC978A88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9969" y="2562204"/>
            <a:ext cx="1123660" cy="441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51" name="Rectangle 125">
            <a:extLst>
              <a:ext uri="{FF2B5EF4-FFF2-40B4-BE49-F238E27FC236}">
                <a16:creationId xmlns:a16="http://schemas.microsoft.com/office/drawing/2014/main" id="{9817696A-2A35-1999-3BE2-BBC7A27182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1368" y="1933022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a</a:t>
            </a:r>
          </a:p>
        </p:txBody>
      </p:sp>
      <p:sp>
        <p:nvSpPr>
          <p:cNvPr id="52" name="Line 126">
            <a:extLst>
              <a:ext uri="{FF2B5EF4-FFF2-40B4-BE49-F238E27FC236}">
                <a16:creationId xmlns:a16="http://schemas.microsoft.com/office/drawing/2014/main" id="{D4630D6E-7151-24A1-A93A-9DA0AA8F279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41575" y="2183088"/>
            <a:ext cx="1108888" cy="1947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55" name="Rectangle 102">
            <a:extLst>
              <a:ext uri="{FF2B5EF4-FFF2-40B4-BE49-F238E27FC236}">
                <a16:creationId xmlns:a16="http://schemas.microsoft.com/office/drawing/2014/main" id="{C0B72C92-DD5A-B6AD-E202-5BE4DC9737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4783" y="1555163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Writing a</a:t>
            </a:r>
          </a:p>
        </p:txBody>
      </p:sp>
      <p:sp>
        <p:nvSpPr>
          <p:cNvPr id="57" name="Text Box 111">
            <a:extLst>
              <a:ext uri="{FF2B5EF4-FFF2-40B4-BE49-F238E27FC236}">
                <a16:creationId xmlns:a16="http://schemas.microsoft.com/office/drawing/2014/main" id="{C803D97A-53EE-E638-1C35-EAB10133C2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743" y="1641232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58" name="Line 124">
            <a:extLst>
              <a:ext uri="{FF2B5EF4-FFF2-40B4-BE49-F238E27FC236}">
                <a16:creationId xmlns:a16="http://schemas.microsoft.com/office/drawing/2014/main" id="{20D62223-3059-E0A1-3BFC-6CD98415678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52219" y="1801423"/>
            <a:ext cx="1003985" cy="3985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116" name="Text Box 111">
            <a:extLst>
              <a:ext uri="{FF2B5EF4-FFF2-40B4-BE49-F238E27FC236}">
                <a16:creationId xmlns:a16="http://schemas.microsoft.com/office/drawing/2014/main" id="{E3AF2DAA-3CA7-7AA1-2BB0-1ED82F7B70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5133" y="1993051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118" name="Text Box 110">
            <a:extLst>
              <a:ext uri="{FF2B5EF4-FFF2-40B4-BE49-F238E27FC236}">
                <a16:creationId xmlns:a16="http://schemas.microsoft.com/office/drawing/2014/main" id="{3877E096-F9BA-E712-BA41-BEE7D11B74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5133" y="2328457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VM code</a:t>
            </a:r>
          </a:p>
        </p:txBody>
      </p:sp>
      <p:sp>
        <p:nvSpPr>
          <p:cNvPr id="119" name="Text Box 111">
            <a:extLst>
              <a:ext uri="{FF2B5EF4-FFF2-40B4-BE49-F238E27FC236}">
                <a16:creationId xmlns:a16="http://schemas.microsoft.com/office/drawing/2014/main" id="{D42E9DC2-CEA1-3368-39B7-4237BB3F1D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940" y="2373297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120" name="Text Box 110">
            <a:extLst>
              <a:ext uri="{FF2B5EF4-FFF2-40B4-BE49-F238E27FC236}">
                <a16:creationId xmlns:a16="http://schemas.microsoft.com/office/drawing/2014/main" id="{FA324CB3-B66F-628C-2926-3A4CF7062A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940" y="2708703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machine language</a:t>
            </a:r>
          </a:p>
        </p:txBody>
      </p:sp>
      <p:sp>
        <p:nvSpPr>
          <p:cNvPr id="127" name="Rectangle 65">
            <a:extLst>
              <a:ext uri="{FF2B5EF4-FFF2-40B4-BE49-F238E27FC236}">
                <a16:creationId xmlns:a16="http://schemas.microsoft.com/office/drawing/2014/main" id="{D5CA5F8F-990B-135A-E2E4-6184D14E8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129" y="1351185"/>
            <a:ext cx="191238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hierarchy</a:t>
            </a:r>
          </a:p>
        </p:txBody>
      </p:sp>
      <p:sp>
        <p:nvSpPr>
          <p:cNvPr id="5" name="Rectangle 102">
            <a:extLst>
              <a:ext uri="{FF2B5EF4-FFF2-40B4-BE49-F238E27FC236}">
                <a16:creationId xmlns:a16="http://schemas.microsoft.com/office/drawing/2014/main" id="{F43AF339-4B9E-F2FC-4292-7EB82EB81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7605" y="1864477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</a:p>
        </p:txBody>
      </p:sp>
      <p:sp>
        <p:nvSpPr>
          <p:cNvPr id="6" name="Rectangle 125">
            <a:extLst>
              <a:ext uri="{FF2B5EF4-FFF2-40B4-BE49-F238E27FC236}">
                <a16:creationId xmlns:a16="http://schemas.microsoft.com/office/drawing/2014/main" id="{9B7ADB38-4561-3896-C22E-6F3A5E469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8959" y="2241738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compiler</a:t>
            </a:r>
          </a:p>
        </p:txBody>
      </p:sp>
      <p:sp>
        <p:nvSpPr>
          <p:cNvPr id="7" name="Rectangle 127">
            <a:extLst>
              <a:ext uri="{FF2B5EF4-FFF2-40B4-BE49-F238E27FC236}">
                <a16:creationId xmlns:a16="http://schemas.microsoft.com/office/drawing/2014/main" id="{68267E3F-236F-54D8-B3F9-98202499A2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8174" y="2662556"/>
            <a:ext cx="832464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JVM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125">
            <a:extLst>
              <a:ext uri="{FF2B5EF4-FFF2-40B4-BE49-F238E27FC236}">
                <a16:creationId xmlns:a16="http://schemas.microsoft.com/office/drawing/2014/main" id="{7F896990-0D74-B604-1E51-2F3BB9FB0C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4063" y="2310867"/>
            <a:ext cx="804890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 a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B40F187-D2C9-4410-BF91-C2A63A2DE53E}"/>
              </a:ext>
            </a:extLst>
          </p:cNvPr>
          <p:cNvSpPr/>
          <p:nvPr/>
        </p:nvSpPr>
        <p:spPr>
          <a:xfrm>
            <a:off x="4077197" y="1629872"/>
            <a:ext cx="341067" cy="255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p10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F642ADF-396D-3718-607A-014F616F473A}"/>
              </a:ext>
            </a:extLst>
          </p:cNvPr>
          <p:cNvSpPr/>
          <p:nvPr/>
        </p:nvSpPr>
        <p:spPr>
          <a:xfrm>
            <a:off x="4502681" y="1642769"/>
            <a:ext cx="341067" cy="255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p11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1641F03-C65A-16BA-C80A-67CE45A165B6}"/>
              </a:ext>
            </a:extLst>
          </p:cNvPr>
          <p:cNvSpPr/>
          <p:nvPr/>
        </p:nvSpPr>
        <p:spPr>
          <a:xfrm>
            <a:off x="3064703" y="2844286"/>
            <a:ext cx="341067" cy="255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p12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1A492EB-05D3-E294-C7EE-2E44CDD70B40}"/>
              </a:ext>
            </a:extLst>
          </p:cNvPr>
          <p:cNvSpPr/>
          <p:nvPr/>
        </p:nvSpPr>
        <p:spPr>
          <a:xfrm>
            <a:off x="2167363" y="1288329"/>
            <a:ext cx="341067" cy="255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p9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AE085B2-B077-4542-EBBF-D82F5A1B08C9}"/>
              </a:ext>
            </a:extLst>
          </p:cNvPr>
          <p:cNvSpPr/>
          <p:nvPr/>
        </p:nvSpPr>
        <p:spPr>
          <a:xfrm>
            <a:off x="6293565" y="1990217"/>
            <a:ext cx="341067" cy="255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p6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F956699-327E-038D-A2AB-4F0449C2AD67}"/>
              </a:ext>
            </a:extLst>
          </p:cNvPr>
          <p:cNvSpPr/>
          <p:nvPr/>
        </p:nvSpPr>
        <p:spPr>
          <a:xfrm>
            <a:off x="6714721" y="1990217"/>
            <a:ext cx="341067" cy="25593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p7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71FEA34-3BB6-6FBE-CF07-B7FBC3721AD1}"/>
              </a:ext>
            </a:extLst>
          </p:cNvPr>
          <p:cNvGrpSpPr/>
          <p:nvPr/>
        </p:nvGrpSpPr>
        <p:grpSpPr>
          <a:xfrm>
            <a:off x="2712313" y="2107718"/>
            <a:ext cx="1060456" cy="607162"/>
            <a:chOff x="2607287" y="2101540"/>
            <a:chExt cx="1060456" cy="607162"/>
          </a:xfrm>
        </p:grpSpPr>
        <p:sp>
          <p:nvSpPr>
            <p:cNvPr id="10" name="Text Box 111">
              <a:extLst>
                <a:ext uri="{FF2B5EF4-FFF2-40B4-BE49-F238E27FC236}">
                  <a16:creationId xmlns:a16="http://schemas.microsoft.com/office/drawing/2014/main" id="{76C38F88-E1A6-0B57-B37F-39235736A3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7287" y="2101540"/>
              <a:ext cx="1060055" cy="161639"/>
            </a:xfrm>
            <a:prstGeom prst="rect">
              <a:avLst/>
            </a:prstGeom>
            <a:solidFill>
              <a:srgbClr val="FFD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" name="Text Box 110">
              <a:extLst>
                <a:ext uri="{FF2B5EF4-FFF2-40B4-BE49-F238E27FC236}">
                  <a16:creationId xmlns:a16="http://schemas.microsoft.com/office/drawing/2014/main" id="{D23E4935-ECD2-0474-9F32-4BEB272B3E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7688" y="2259127"/>
              <a:ext cx="1060055" cy="44957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rIns="0" bIns="46800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2" name="Rectangle 127">
              <a:extLst>
                <a:ext uri="{FF2B5EF4-FFF2-40B4-BE49-F238E27FC236}">
                  <a16:creationId xmlns:a16="http://schemas.microsoft.com/office/drawing/2014/main" id="{85F36E28-95F3-277E-F175-895B1FAE8F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2865" y="2477890"/>
              <a:ext cx="410416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0" name="Text Box 110">
            <a:extLst>
              <a:ext uri="{FF2B5EF4-FFF2-40B4-BE49-F238E27FC236}">
                <a16:creationId xmlns:a16="http://schemas.microsoft.com/office/drawing/2014/main" id="{C78B3978-1AB5-FC5E-EABD-A2497D738B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743" y="1976638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dirty="0">
                <a:solidFill>
                  <a:srgbClr val="000000"/>
                </a:solidFill>
              </a:rPr>
              <a:t>high-level</a:t>
            </a:r>
            <a:br>
              <a:rPr lang="en-US" sz="1100" dirty="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language</a:t>
            </a:r>
          </a:p>
        </p:txBody>
      </p:sp>
      <p:sp>
        <p:nvSpPr>
          <p:cNvPr id="3" name="Freeform 98">
            <a:extLst>
              <a:ext uri="{FF2B5EF4-FFF2-40B4-BE49-F238E27FC236}">
                <a16:creationId xmlns:a16="http://schemas.microsoft.com/office/drawing/2014/main" id="{627D90AF-EAB8-4C8F-88C9-8B7A9AEEA021}"/>
              </a:ext>
            </a:extLst>
          </p:cNvPr>
          <p:cNvSpPr>
            <a:spLocks/>
          </p:cNvSpPr>
          <p:nvPr/>
        </p:nvSpPr>
        <p:spPr bwMode="auto">
          <a:xfrm>
            <a:off x="768259" y="1375166"/>
            <a:ext cx="1031791" cy="771296"/>
          </a:xfrm>
          <a:custGeom>
            <a:avLst/>
            <a:gdLst>
              <a:gd name="T0" fmla="*/ 106363 w 748"/>
              <a:gd name="T1" fmla="*/ 304800 h 445"/>
              <a:gd name="T2" fmla="*/ 7938 w 748"/>
              <a:gd name="T3" fmla="*/ 333375 h 445"/>
              <a:gd name="T4" fmla="*/ 122238 w 748"/>
              <a:gd name="T5" fmla="*/ 373062 h 445"/>
              <a:gd name="T6" fmla="*/ 28575 w 748"/>
              <a:gd name="T7" fmla="*/ 458787 h 445"/>
              <a:gd name="T8" fmla="*/ 153988 w 748"/>
              <a:gd name="T9" fmla="*/ 498475 h 445"/>
              <a:gd name="T10" fmla="*/ 84138 w 748"/>
              <a:gd name="T11" fmla="*/ 581025 h 445"/>
              <a:gd name="T12" fmla="*/ 241300 w 748"/>
              <a:gd name="T13" fmla="*/ 596900 h 445"/>
              <a:gd name="T14" fmla="*/ 265113 w 748"/>
              <a:gd name="T15" fmla="*/ 693737 h 445"/>
              <a:gd name="T16" fmla="*/ 400050 w 748"/>
              <a:gd name="T17" fmla="*/ 657225 h 445"/>
              <a:gd name="T18" fmla="*/ 501650 w 748"/>
              <a:gd name="T19" fmla="*/ 706437 h 445"/>
              <a:gd name="T20" fmla="*/ 576263 w 748"/>
              <a:gd name="T21" fmla="*/ 658812 h 445"/>
              <a:gd name="T22" fmla="*/ 655638 w 748"/>
              <a:gd name="T23" fmla="*/ 706437 h 445"/>
              <a:gd name="T24" fmla="*/ 727075 w 748"/>
              <a:gd name="T25" fmla="*/ 649287 h 445"/>
              <a:gd name="T26" fmla="*/ 830263 w 748"/>
              <a:gd name="T27" fmla="*/ 688975 h 445"/>
              <a:gd name="T28" fmla="*/ 923925 w 748"/>
              <a:gd name="T29" fmla="*/ 612775 h 445"/>
              <a:gd name="T30" fmla="*/ 1093788 w 748"/>
              <a:gd name="T31" fmla="*/ 636587 h 445"/>
              <a:gd name="T32" fmla="*/ 1050925 w 748"/>
              <a:gd name="T33" fmla="*/ 547687 h 445"/>
              <a:gd name="T34" fmla="*/ 1166813 w 748"/>
              <a:gd name="T35" fmla="*/ 536575 h 445"/>
              <a:gd name="T36" fmla="*/ 1087438 w 748"/>
              <a:gd name="T37" fmla="*/ 434975 h 445"/>
              <a:gd name="T38" fmla="*/ 1187450 w 748"/>
              <a:gd name="T39" fmla="*/ 381000 h 445"/>
              <a:gd name="T40" fmla="*/ 1058863 w 748"/>
              <a:gd name="T41" fmla="*/ 317500 h 445"/>
              <a:gd name="T42" fmla="*/ 1130300 w 748"/>
              <a:gd name="T43" fmla="*/ 228600 h 445"/>
              <a:gd name="T44" fmla="*/ 995363 w 748"/>
              <a:gd name="T45" fmla="*/ 223837 h 445"/>
              <a:gd name="T46" fmla="*/ 1050925 w 748"/>
              <a:gd name="T47" fmla="*/ 122237 h 445"/>
              <a:gd name="T48" fmla="*/ 882650 w 748"/>
              <a:gd name="T49" fmla="*/ 134937 h 445"/>
              <a:gd name="T50" fmla="*/ 871538 w 748"/>
              <a:gd name="T51" fmla="*/ 30162 h 445"/>
              <a:gd name="T52" fmla="*/ 700088 w 748"/>
              <a:gd name="T53" fmla="*/ 77787 h 445"/>
              <a:gd name="T54" fmla="*/ 638175 w 748"/>
              <a:gd name="T55" fmla="*/ 0 h 445"/>
              <a:gd name="T56" fmla="*/ 528638 w 748"/>
              <a:gd name="T57" fmla="*/ 69850 h 445"/>
              <a:gd name="T58" fmla="*/ 423863 w 748"/>
              <a:gd name="T59" fmla="*/ 0 h 445"/>
              <a:gd name="T60" fmla="*/ 358775 w 748"/>
              <a:gd name="T61" fmla="*/ 106362 h 445"/>
              <a:gd name="T62" fmla="*/ 241300 w 748"/>
              <a:gd name="T63" fmla="*/ 49212 h 445"/>
              <a:gd name="T64" fmla="*/ 246063 w 748"/>
              <a:gd name="T65" fmla="*/ 142875 h 445"/>
              <a:gd name="T66" fmla="*/ 98425 w 748"/>
              <a:gd name="T67" fmla="*/ 114300 h 445"/>
              <a:gd name="T68" fmla="*/ 134938 w 748"/>
              <a:gd name="T69" fmla="*/ 211137 h 445"/>
              <a:gd name="T70" fmla="*/ 0 w 748"/>
              <a:gd name="T71" fmla="*/ 204787 h 445"/>
              <a:gd name="T72" fmla="*/ 106363 w 748"/>
              <a:gd name="T73" fmla="*/ 304800 h 445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748" h="445">
                <a:moveTo>
                  <a:pt x="67" y="192"/>
                </a:moveTo>
                <a:lnTo>
                  <a:pt x="5" y="210"/>
                </a:lnTo>
                <a:lnTo>
                  <a:pt x="77" y="235"/>
                </a:lnTo>
                <a:lnTo>
                  <a:pt x="18" y="289"/>
                </a:lnTo>
                <a:lnTo>
                  <a:pt x="97" y="314"/>
                </a:lnTo>
                <a:lnTo>
                  <a:pt x="53" y="366"/>
                </a:lnTo>
                <a:lnTo>
                  <a:pt x="152" y="376"/>
                </a:lnTo>
                <a:lnTo>
                  <a:pt x="167" y="437"/>
                </a:lnTo>
                <a:lnTo>
                  <a:pt x="252" y="414"/>
                </a:lnTo>
                <a:lnTo>
                  <a:pt x="316" y="445"/>
                </a:lnTo>
                <a:lnTo>
                  <a:pt x="363" y="415"/>
                </a:lnTo>
                <a:lnTo>
                  <a:pt x="413" y="445"/>
                </a:lnTo>
                <a:lnTo>
                  <a:pt x="458" y="409"/>
                </a:lnTo>
                <a:lnTo>
                  <a:pt x="523" y="434"/>
                </a:lnTo>
                <a:lnTo>
                  <a:pt x="582" y="386"/>
                </a:lnTo>
                <a:lnTo>
                  <a:pt x="689" y="401"/>
                </a:lnTo>
                <a:lnTo>
                  <a:pt x="662" y="345"/>
                </a:lnTo>
                <a:lnTo>
                  <a:pt x="735" y="338"/>
                </a:lnTo>
                <a:lnTo>
                  <a:pt x="685" y="274"/>
                </a:lnTo>
                <a:lnTo>
                  <a:pt x="748" y="240"/>
                </a:lnTo>
                <a:lnTo>
                  <a:pt x="667" y="200"/>
                </a:lnTo>
                <a:lnTo>
                  <a:pt x="712" y="144"/>
                </a:lnTo>
                <a:lnTo>
                  <a:pt x="627" y="141"/>
                </a:lnTo>
                <a:lnTo>
                  <a:pt x="662" y="77"/>
                </a:lnTo>
                <a:lnTo>
                  <a:pt x="556" y="85"/>
                </a:lnTo>
                <a:lnTo>
                  <a:pt x="549" y="19"/>
                </a:lnTo>
                <a:lnTo>
                  <a:pt x="441" y="49"/>
                </a:lnTo>
                <a:lnTo>
                  <a:pt x="402" y="0"/>
                </a:lnTo>
                <a:lnTo>
                  <a:pt x="333" y="44"/>
                </a:lnTo>
                <a:lnTo>
                  <a:pt x="267" y="0"/>
                </a:lnTo>
                <a:lnTo>
                  <a:pt x="226" y="67"/>
                </a:lnTo>
                <a:lnTo>
                  <a:pt x="152" y="31"/>
                </a:lnTo>
                <a:lnTo>
                  <a:pt x="155" y="90"/>
                </a:lnTo>
                <a:lnTo>
                  <a:pt x="62" y="72"/>
                </a:lnTo>
                <a:lnTo>
                  <a:pt x="85" y="133"/>
                </a:lnTo>
                <a:lnTo>
                  <a:pt x="0" y="129"/>
                </a:lnTo>
                <a:lnTo>
                  <a:pt x="67" y="192"/>
                </a:lnTo>
                <a:close/>
              </a:path>
            </a:pathLst>
          </a:custGeom>
          <a:solidFill>
            <a:srgbClr val="FFFF00"/>
          </a:solidFill>
          <a:ln w="3175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sz="1600" dirty="0"/>
          </a:p>
        </p:txBody>
      </p:sp>
      <p:sp>
        <p:nvSpPr>
          <p:cNvPr id="13" name="Rectangle 99">
            <a:extLst>
              <a:ext uri="{FF2B5EF4-FFF2-40B4-BE49-F238E27FC236}">
                <a16:creationId xmlns:a16="http://schemas.microsoft.com/office/drawing/2014/main" id="{FAF5F805-3692-BC1E-E005-7006F41782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326" y="1573170"/>
            <a:ext cx="59138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abstract</a:t>
            </a:r>
            <a:endParaRPr lang="en-US" sz="1400" dirty="0"/>
          </a:p>
        </p:txBody>
      </p:sp>
      <p:sp>
        <p:nvSpPr>
          <p:cNvPr id="37" name="Rectangle 100">
            <a:extLst>
              <a:ext uri="{FF2B5EF4-FFF2-40B4-BE49-F238E27FC236}">
                <a16:creationId xmlns:a16="http://schemas.microsoft.com/office/drawing/2014/main" id="{4FE21087-46EF-65E7-B77F-1BE645D86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2033" y="1763456"/>
            <a:ext cx="58342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</a:rPr>
              <a:t>concept</a:t>
            </a:r>
            <a:endParaRPr lang="en-US" sz="1400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2CEF5637-1E83-E250-459C-9F5488F29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653" y="4540719"/>
            <a:ext cx="1569692" cy="1265380"/>
          </a:xfrm>
          <a:prstGeom prst="rect">
            <a:avLst/>
          </a:prstGeom>
        </p:spPr>
      </p:pic>
      <p:sp>
        <p:nvSpPr>
          <p:cNvPr id="40" name="Line 136">
            <a:extLst>
              <a:ext uri="{FF2B5EF4-FFF2-40B4-BE49-F238E27FC236}">
                <a16:creationId xmlns:a16="http://schemas.microsoft.com/office/drawing/2014/main" id="{F9997889-7C38-AF9D-796F-B9BB7B699ABD}"/>
              </a:ext>
            </a:extLst>
          </p:cNvPr>
          <p:cNvSpPr>
            <a:spLocks noChangeShapeType="1"/>
          </p:cNvSpPr>
          <p:nvPr/>
        </p:nvSpPr>
        <p:spPr bwMode="auto">
          <a:xfrm>
            <a:off x="7835550" y="3246945"/>
            <a:ext cx="38450" cy="1293774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5D5B7C-AEFB-DD55-8DB4-532B98A15899}"/>
              </a:ext>
            </a:extLst>
          </p:cNvPr>
          <p:cNvSpPr/>
          <p:nvPr/>
        </p:nvSpPr>
        <p:spPr>
          <a:xfrm>
            <a:off x="854423" y="3721220"/>
            <a:ext cx="6215765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2000" u="sng" dirty="0">
                <a:latin typeface="Times New Roman"/>
                <a:cs typeface="Times New Roman"/>
              </a:rPr>
              <a:t>Part II</a:t>
            </a:r>
            <a:r>
              <a:rPr lang="en-US" sz="2000" dirty="0">
                <a:latin typeface="Times New Roman"/>
                <a:cs typeface="Times New Roman"/>
              </a:rPr>
              <a:t>:</a:t>
            </a:r>
          </a:p>
          <a:p>
            <a:pPr>
              <a:spcBef>
                <a:spcPts val="1200"/>
              </a:spcBef>
            </a:pPr>
            <a:r>
              <a:rPr lang="en-US" sz="2000" dirty="0">
                <a:latin typeface="Times New Roman"/>
                <a:cs typeface="Times New Roman"/>
              </a:rPr>
              <a:t>Building a software infrastructure for compiling programs written in high-level languages</a:t>
            </a:r>
            <a:r>
              <a:rPr lang="he-IL" sz="2000" dirty="0">
                <a:latin typeface="Times New Roman"/>
                <a:cs typeface="Times New Roman"/>
              </a:rPr>
              <a:t> </a:t>
            </a:r>
            <a:r>
              <a:rPr lang="en-US" sz="1600" dirty="0">
                <a:latin typeface="Times New Roman"/>
                <a:cs typeface="Times New Roman"/>
              </a:rPr>
              <a:t>(Java, Python, Jack, ...):</a:t>
            </a:r>
            <a:endParaRPr lang="en-US" sz="2000" dirty="0">
              <a:latin typeface="Times New Roman"/>
              <a:cs typeface="Times New Roman"/>
            </a:endParaRP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Compiler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VM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/>
                <a:cs typeface="Times New Roman"/>
              </a:rPr>
              <a:t>OS</a:t>
            </a:r>
          </a:p>
        </p:txBody>
      </p:sp>
    </p:spTree>
    <p:extLst>
      <p:ext uri="{BB962C8B-B14F-4D97-AF65-F5344CB8AC3E}">
        <p14:creationId xmlns:p14="http://schemas.microsoft.com/office/powerpoint/2010/main" val="30663662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589FF-0B89-F20D-AA90-BB5768D56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37E22-4FCA-2F79-1891-9A205CB75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One-tier compilation example: C</a:t>
            </a:r>
          </a:p>
        </p:txBody>
      </p:sp>
      <p:sp>
        <p:nvSpPr>
          <p:cNvPr id="13" name="Rectangle 22">
            <a:extLst>
              <a:ext uri="{FF2B5EF4-FFF2-40B4-BE49-F238E27FC236}">
                <a16:creationId xmlns:a16="http://schemas.microsoft.com/office/drawing/2014/main" id="{8E9DC079-9FA3-B534-FA55-96870529C3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09335" y="1336965"/>
            <a:ext cx="1635125" cy="274320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08000" rIns="108000" bIns="0"/>
          <a:lstStyle/>
          <a:p>
            <a:pPr marL="342900" indent="-342900">
              <a:spcBef>
                <a:spcPts val="300"/>
              </a:spcBef>
              <a:buClr>
                <a:srgbClr val="006600"/>
              </a:buClr>
              <a:buSzPct val="100000"/>
              <a:defRPr/>
            </a:pPr>
            <a:r>
              <a:rPr lang="en-US" sz="1200" dirty="0"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1100101001011011</a:t>
            </a:r>
          </a:p>
          <a:p>
            <a:pPr marL="342900" indent="-342900">
              <a:spcBef>
                <a:spcPts val="300"/>
              </a:spcBef>
              <a:buClr>
                <a:srgbClr val="006600"/>
              </a:buClr>
              <a:buSzPct val="100000"/>
              <a:defRPr/>
            </a:pPr>
            <a:r>
              <a:rPr lang="en-US" sz="1200" dirty="0"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0001010100011001</a:t>
            </a:r>
          </a:p>
          <a:p>
            <a:pPr marL="342900" indent="-342900">
              <a:spcBef>
                <a:spcPts val="300"/>
              </a:spcBef>
              <a:buClr>
                <a:srgbClr val="006600"/>
              </a:buClr>
              <a:buSzPct val="100000"/>
              <a:defRPr/>
            </a:pPr>
            <a:r>
              <a:rPr lang="en-US" sz="1200" dirty="0"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1000101001000010</a:t>
            </a:r>
          </a:p>
          <a:p>
            <a:pPr marL="342900" indent="-342900">
              <a:spcBef>
                <a:spcPts val="300"/>
              </a:spcBef>
              <a:buClr>
                <a:srgbClr val="006600"/>
              </a:buClr>
              <a:buSzPct val="100000"/>
              <a:defRPr/>
            </a:pPr>
            <a:r>
              <a:rPr lang="en-US" sz="1200" dirty="0"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1100100001000011</a:t>
            </a:r>
          </a:p>
          <a:p>
            <a:pPr marL="342900" indent="-342900">
              <a:spcBef>
                <a:spcPts val="300"/>
              </a:spcBef>
              <a:buClr>
                <a:srgbClr val="006600"/>
              </a:buClr>
              <a:buSzPct val="100000"/>
              <a:defRPr/>
            </a:pPr>
            <a:r>
              <a:rPr lang="en-US" sz="1200" dirty="0"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0000101001011000</a:t>
            </a:r>
          </a:p>
          <a:p>
            <a:pPr marL="342900" indent="-342900">
              <a:spcBef>
                <a:spcPts val="300"/>
              </a:spcBef>
              <a:buClr>
                <a:srgbClr val="006600"/>
              </a:buClr>
              <a:buSzPct val="100000"/>
              <a:defRPr/>
            </a:pPr>
            <a:r>
              <a:rPr lang="en-US" sz="1200" dirty="0"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1000101011011010</a:t>
            </a:r>
          </a:p>
          <a:p>
            <a:pPr marL="342900" indent="-342900">
              <a:spcBef>
                <a:spcPts val="300"/>
              </a:spcBef>
              <a:buClr>
                <a:srgbClr val="006600"/>
              </a:buClr>
              <a:buSzPct val="100000"/>
              <a:defRPr/>
            </a:pPr>
            <a:r>
              <a:rPr lang="en-US" sz="1200" dirty="0"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0000101001011000</a:t>
            </a:r>
          </a:p>
          <a:p>
            <a:pPr marL="342900" indent="-342900">
              <a:spcBef>
                <a:spcPts val="300"/>
              </a:spcBef>
              <a:buClr>
                <a:srgbClr val="006600"/>
              </a:buClr>
              <a:buSzPct val="100000"/>
              <a:defRPr/>
            </a:pPr>
            <a:r>
              <a:rPr lang="en-US" sz="1200" dirty="0"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0100101001011010</a:t>
            </a:r>
          </a:p>
          <a:p>
            <a:pPr marL="342900" indent="-342900">
              <a:spcBef>
                <a:spcPts val="300"/>
              </a:spcBef>
              <a:buClr>
                <a:srgbClr val="006600"/>
              </a:buClr>
              <a:buSzPct val="100000"/>
              <a:defRPr/>
            </a:pPr>
            <a:r>
              <a:rPr lang="en-US" sz="1200" dirty="0"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1100101001011011</a:t>
            </a:r>
          </a:p>
          <a:p>
            <a:pPr marL="342900" indent="-342900">
              <a:spcBef>
                <a:spcPts val="300"/>
              </a:spcBef>
              <a:buClr>
                <a:srgbClr val="006600"/>
              </a:buClr>
              <a:buSzPct val="100000"/>
              <a:defRPr/>
            </a:pPr>
            <a:r>
              <a:rPr lang="en-US" sz="1200" dirty="0"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1100100001000011</a:t>
            </a:r>
          </a:p>
          <a:p>
            <a:pPr marL="342900" indent="-342900">
              <a:spcBef>
                <a:spcPts val="300"/>
              </a:spcBef>
              <a:buClr>
                <a:srgbClr val="006600"/>
              </a:buClr>
              <a:buSzPct val="100000"/>
              <a:defRPr/>
            </a:pPr>
            <a:r>
              <a:rPr lang="en-US" sz="1200" dirty="0">
                <a:latin typeface="Consolas" panose="020B0609020204030204" pitchFamily="49" charset="0"/>
                <a:ea typeface="ＭＳ Ｐゴシック" charset="0"/>
                <a:cs typeface="Consolas" panose="020B0609020204030204" pitchFamily="49" charset="0"/>
              </a:rPr>
              <a:t>0000101001011000</a:t>
            </a:r>
          </a:p>
          <a:p>
            <a:pPr marL="342900" indent="-342900">
              <a:spcBef>
                <a:spcPts val="300"/>
              </a:spcBef>
              <a:buClr>
                <a:srgbClr val="006600"/>
              </a:buClr>
              <a:buSzPct val="100000"/>
              <a:defRPr/>
            </a:pPr>
            <a:r>
              <a:rPr lang="en-US" sz="1200" dirty="0">
                <a:latin typeface="Lucida Console" charset="0"/>
                <a:ea typeface="ＭＳ Ｐゴシック" charset="0"/>
              </a:rPr>
              <a:t>...</a:t>
            </a:r>
          </a:p>
        </p:txBody>
      </p:sp>
      <p:sp>
        <p:nvSpPr>
          <p:cNvPr id="17" name="Rectangle 23">
            <a:extLst>
              <a:ext uri="{FF2B5EF4-FFF2-40B4-BE49-F238E27FC236}">
                <a16:creationId xmlns:a16="http://schemas.microsoft.com/office/drawing/2014/main" id="{A9E1E76F-EA7A-B1E9-ECD6-D90A272F39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928" y="1336964"/>
            <a:ext cx="1944076" cy="3810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46800" rIns="0" bIns="46800" anchor="ctr"/>
          <a:lstStyle>
            <a:lvl1pPr marL="342900" indent="-342900"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buClr>
                <a:srgbClr val="006600"/>
              </a:buClr>
              <a:buSzPct val="100000"/>
              <a:buFont typeface="Wingdings" charset="2"/>
              <a:buNone/>
              <a:defRPr/>
            </a:pPr>
            <a:r>
              <a:rPr lang="en-US" altLang="en-US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7 * (4 + 2) / (5 – 3)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C44473-4608-F972-B1F3-837C9956A7AF}"/>
              </a:ext>
            </a:extLst>
          </p:cNvPr>
          <p:cNvSpPr txBox="1"/>
          <p:nvPr/>
        </p:nvSpPr>
        <p:spPr>
          <a:xfrm>
            <a:off x="811929" y="996462"/>
            <a:ext cx="1937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prog.c</a:t>
            </a:r>
            <a:endParaRPr lang="en-IL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5A48088-5D64-BEAB-368F-2934C4B46B61}"/>
              </a:ext>
            </a:extLst>
          </p:cNvPr>
          <p:cNvSpPr txBox="1"/>
          <p:nvPr/>
        </p:nvSpPr>
        <p:spPr>
          <a:xfrm>
            <a:off x="7678016" y="1005939"/>
            <a:ext cx="1666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prog.out</a:t>
            </a:r>
            <a:endParaRPr lang="en-IL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26">
            <a:extLst>
              <a:ext uri="{FF2B5EF4-FFF2-40B4-BE49-F238E27FC236}">
                <a16:creationId xmlns:a16="http://schemas.microsoft.com/office/drawing/2014/main" id="{AB4A8673-9096-313E-4D65-748D5596CD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8015" y="4159487"/>
            <a:ext cx="1772664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15000"/>
              </a:spcBef>
              <a:buClr>
                <a:srgbClr val="006600"/>
              </a:buClr>
              <a:buSzPct val="85000"/>
              <a:buFont typeface="Wingdings" charset="2"/>
              <a:buNone/>
            </a:pPr>
            <a:r>
              <a:rPr lang="en-US" altLang="en-US" sz="1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executable code</a:t>
            </a:r>
          </a:p>
        </p:txBody>
      </p:sp>
      <p:sp>
        <p:nvSpPr>
          <p:cNvPr id="55" name="AutoShape 25">
            <a:extLst>
              <a:ext uri="{FF2B5EF4-FFF2-40B4-BE49-F238E27FC236}">
                <a16:creationId xmlns:a16="http://schemas.microsoft.com/office/drawing/2014/main" id="{4E09BBF2-549D-4BD3-64FA-E1F16EA22E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5868" y="1996001"/>
            <a:ext cx="6281021" cy="987426"/>
          </a:xfrm>
          <a:prstGeom prst="rightArrow">
            <a:avLst>
              <a:gd name="adj1" fmla="val 50000"/>
              <a:gd name="adj2" fmla="val 35000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Compilation</a:t>
            </a:r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A2B2C64-A5BD-63FE-B670-6482F44731D0}"/>
              </a:ext>
            </a:extLst>
          </p:cNvPr>
          <p:cNvSpPr/>
          <p:nvPr/>
        </p:nvSpPr>
        <p:spPr bwMode="auto">
          <a:xfrm>
            <a:off x="1415867" y="1829644"/>
            <a:ext cx="382042" cy="608756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Rectangle 26">
            <a:extLst>
              <a:ext uri="{FF2B5EF4-FFF2-40B4-BE49-F238E27FC236}">
                <a16:creationId xmlns:a16="http://schemas.microsoft.com/office/drawing/2014/main" id="{A4F19427-24BD-7CF9-048F-BDB50F58A4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8487" y="1792710"/>
            <a:ext cx="2208213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15000"/>
              </a:spcBef>
              <a:buClr>
                <a:srgbClr val="006600"/>
              </a:buClr>
              <a:buSzPct val="85000"/>
              <a:buFont typeface="Wingdings" charset="2"/>
              <a:buNone/>
            </a:pPr>
            <a:r>
              <a:rPr lang="en-US" altLang="en-US" sz="1600" b="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gcc </a:t>
            </a:r>
            <a:r>
              <a:rPr lang="en-US" altLang="en-US" sz="1600" b="0" dirty="0">
                <a:latin typeface="Consolas" panose="020B0609020204030204" pitchFamily="49" charset="0"/>
                <a:cs typeface="Consolas" panose="020B0609020204030204" pitchFamily="49" charset="0"/>
              </a:rPr>
              <a:t>prog.c</a:t>
            </a:r>
          </a:p>
        </p:txBody>
      </p:sp>
    </p:spTree>
    <p:extLst>
      <p:ext uri="{BB962C8B-B14F-4D97-AF65-F5344CB8AC3E}">
        <p14:creationId xmlns:p14="http://schemas.microsoft.com/office/powerpoint/2010/main" val="3812864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053D2-BE1A-A6A0-FBD7-69E547878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BA0E1-5D23-5F0B-9383-7EF5467A5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Two-tier compilation example: Java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383137D-79D9-1A46-7CD8-F41D797A0D80}"/>
              </a:ext>
            </a:extLst>
          </p:cNvPr>
          <p:cNvGrpSpPr/>
          <p:nvPr/>
        </p:nvGrpSpPr>
        <p:grpSpPr>
          <a:xfrm>
            <a:off x="6567016" y="1336965"/>
            <a:ext cx="2777444" cy="2743201"/>
            <a:chOff x="5869669" y="2133601"/>
            <a:chExt cx="2777444" cy="2743201"/>
          </a:xfrm>
        </p:grpSpPr>
        <p:sp>
          <p:nvSpPr>
            <p:cNvPr id="10" name="AutoShape 25">
              <a:extLst>
                <a:ext uri="{FF2B5EF4-FFF2-40B4-BE49-F238E27FC236}">
                  <a16:creationId xmlns:a16="http://schemas.microsoft.com/office/drawing/2014/main" id="{67F48EEF-51D7-64C6-3EA8-6B64FAF3B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9669" y="2954304"/>
              <a:ext cx="1124398" cy="987426"/>
            </a:xfrm>
            <a:prstGeom prst="rightArrow">
              <a:avLst>
                <a:gd name="adj1" fmla="val 50000"/>
                <a:gd name="adj2" fmla="val 35000"/>
              </a:avLst>
            </a:prstGeom>
            <a:solidFill>
              <a:schemeClr val="bg1">
                <a:lumMod val="8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JVM</a:t>
              </a:r>
              <a:endParaRPr lang="en-US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Rectangle 22">
              <a:extLst>
                <a:ext uri="{FF2B5EF4-FFF2-40B4-BE49-F238E27FC236}">
                  <a16:creationId xmlns:a16="http://schemas.microsoft.com/office/drawing/2014/main" id="{68D0C391-3B4A-417C-E159-3D0550D192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1988" y="2133601"/>
              <a:ext cx="1635125" cy="274320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108000" rIns="108000" bIns="0"/>
            <a:lstStyle/>
            <a:p>
              <a:pPr marL="342900" indent="-342900">
                <a:spcBef>
                  <a:spcPts val="300"/>
                </a:spcBef>
                <a:buClr>
                  <a:srgbClr val="006600"/>
                </a:buClr>
                <a:buSzPct val="100000"/>
                <a:defRPr/>
              </a:pPr>
              <a:r>
                <a:rPr lang="en-US" sz="1200" dirty="0"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1100101001011011</a:t>
              </a:r>
            </a:p>
            <a:p>
              <a:pPr marL="342900" indent="-342900">
                <a:spcBef>
                  <a:spcPts val="300"/>
                </a:spcBef>
                <a:buClr>
                  <a:srgbClr val="006600"/>
                </a:buClr>
                <a:buSzPct val="100000"/>
                <a:defRPr/>
              </a:pPr>
              <a:r>
                <a:rPr lang="en-US" sz="1200" dirty="0"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0001010100011001</a:t>
              </a:r>
            </a:p>
            <a:p>
              <a:pPr marL="342900" indent="-342900">
                <a:spcBef>
                  <a:spcPts val="300"/>
                </a:spcBef>
                <a:buClr>
                  <a:srgbClr val="006600"/>
                </a:buClr>
                <a:buSzPct val="100000"/>
                <a:defRPr/>
              </a:pPr>
              <a:r>
                <a:rPr lang="en-US" sz="1200" dirty="0"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1000101001000010</a:t>
              </a:r>
            </a:p>
            <a:p>
              <a:pPr marL="342900" indent="-342900">
                <a:spcBef>
                  <a:spcPts val="300"/>
                </a:spcBef>
                <a:buClr>
                  <a:srgbClr val="006600"/>
                </a:buClr>
                <a:buSzPct val="100000"/>
                <a:defRPr/>
              </a:pPr>
              <a:r>
                <a:rPr lang="en-US" sz="1200" dirty="0"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1100100001000011</a:t>
              </a:r>
            </a:p>
            <a:p>
              <a:pPr marL="342900" indent="-342900">
                <a:spcBef>
                  <a:spcPts val="300"/>
                </a:spcBef>
                <a:buClr>
                  <a:srgbClr val="006600"/>
                </a:buClr>
                <a:buSzPct val="100000"/>
                <a:defRPr/>
              </a:pPr>
              <a:r>
                <a:rPr lang="en-US" sz="1200" dirty="0"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0000101001011000</a:t>
              </a:r>
            </a:p>
            <a:p>
              <a:pPr marL="342900" indent="-342900">
                <a:spcBef>
                  <a:spcPts val="300"/>
                </a:spcBef>
                <a:buClr>
                  <a:srgbClr val="006600"/>
                </a:buClr>
                <a:buSzPct val="100000"/>
                <a:defRPr/>
              </a:pPr>
              <a:r>
                <a:rPr lang="en-US" sz="1200" dirty="0"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1000101011011010</a:t>
              </a:r>
            </a:p>
            <a:p>
              <a:pPr marL="342900" indent="-342900">
                <a:spcBef>
                  <a:spcPts val="300"/>
                </a:spcBef>
                <a:buClr>
                  <a:srgbClr val="006600"/>
                </a:buClr>
                <a:buSzPct val="100000"/>
                <a:defRPr/>
              </a:pPr>
              <a:r>
                <a:rPr lang="en-US" sz="1200" dirty="0"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0000101001011000</a:t>
              </a:r>
            </a:p>
            <a:p>
              <a:pPr marL="342900" indent="-342900">
                <a:spcBef>
                  <a:spcPts val="300"/>
                </a:spcBef>
                <a:buClr>
                  <a:srgbClr val="006600"/>
                </a:buClr>
                <a:buSzPct val="100000"/>
                <a:defRPr/>
              </a:pPr>
              <a:r>
                <a:rPr lang="en-US" sz="1200" dirty="0"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0100101001011010</a:t>
              </a:r>
            </a:p>
            <a:p>
              <a:pPr marL="342900" indent="-342900">
                <a:spcBef>
                  <a:spcPts val="300"/>
                </a:spcBef>
                <a:buClr>
                  <a:srgbClr val="006600"/>
                </a:buClr>
                <a:buSzPct val="100000"/>
                <a:defRPr/>
              </a:pPr>
              <a:r>
                <a:rPr lang="en-US" sz="1200" dirty="0"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1100101001011011</a:t>
              </a:r>
            </a:p>
            <a:p>
              <a:pPr marL="342900" indent="-342900">
                <a:spcBef>
                  <a:spcPts val="300"/>
                </a:spcBef>
                <a:buClr>
                  <a:srgbClr val="006600"/>
                </a:buClr>
                <a:buSzPct val="100000"/>
                <a:defRPr/>
              </a:pPr>
              <a:r>
                <a:rPr lang="en-US" sz="1200" dirty="0"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1100100001000011</a:t>
              </a:r>
            </a:p>
            <a:p>
              <a:pPr marL="342900" indent="-342900">
                <a:spcBef>
                  <a:spcPts val="300"/>
                </a:spcBef>
                <a:buClr>
                  <a:srgbClr val="006600"/>
                </a:buClr>
                <a:buSzPct val="100000"/>
                <a:defRPr/>
              </a:pPr>
              <a:r>
                <a:rPr lang="en-US" sz="1200" dirty="0">
                  <a:latin typeface="Consolas" panose="020B0609020204030204" pitchFamily="49" charset="0"/>
                  <a:ea typeface="ＭＳ Ｐゴシック" charset="0"/>
                  <a:cs typeface="Consolas" panose="020B0609020204030204" pitchFamily="49" charset="0"/>
                </a:rPr>
                <a:t>0000101001011000</a:t>
              </a:r>
            </a:p>
            <a:p>
              <a:pPr marL="342900" indent="-342900">
                <a:spcBef>
                  <a:spcPts val="300"/>
                </a:spcBef>
                <a:buClr>
                  <a:srgbClr val="006600"/>
                </a:buClr>
                <a:buSzPct val="100000"/>
                <a:defRPr/>
              </a:pPr>
              <a:r>
                <a:rPr lang="en-US" sz="1200" dirty="0">
                  <a:latin typeface="Lucida Console" charset="0"/>
                  <a:ea typeface="ＭＳ Ｐゴシック" charset="0"/>
                </a:rPr>
                <a:t>...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43B7E0-FBD5-B673-6200-CE501A871D33}"/>
              </a:ext>
            </a:extLst>
          </p:cNvPr>
          <p:cNvGrpSpPr/>
          <p:nvPr/>
        </p:nvGrpSpPr>
        <p:grpSpPr>
          <a:xfrm>
            <a:off x="5565319" y="1347507"/>
            <a:ext cx="971550" cy="2762872"/>
            <a:chOff x="4983873" y="2141857"/>
            <a:chExt cx="971550" cy="2762872"/>
          </a:xfrm>
        </p:grpSpPr>
        <p:sp>
          <p:nvSpPr>
            <p:cNvPr id="15" name="Rectangle 22">
              <a:extLst>
                <a:ext uri="{FF2B5EF4-FFF2-40B4-BE49-F238E27FC236}">
                  <a16:creationId xmlns:a16="http://schemas.microsoft.com/office/drawing/2014/main" id="{A244D8FD-D777-D3DF-38D2-D9979B003C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9533" y="2161528"/>
              <a:ext cx="825104" cy="274320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108000" rIns="0" bIns="190800"/>
            <a:lstStyle/>
            <a:p>
              <a:pPr marL="342900" indent="-342900">
                <a:spcBef>
                  <a:spcPct val="60000"/>
                </a:spcBef>
                <a:buClr>
                  <a:srgbClr val="006600"/>
                </a:buClr>
                <a:buSzPct val="100000"/>
                <a:defRPr/>
              </a:pPr>
              <a:endParaRPr lang="en-US" sz="1200" dirty="0">
                <a:latin typeface="Lucida Console" charset="0"/>
                <a:ea typeface="ＭＳ Ｐゴシック" charset="0"/>
              </a:endParaRPr>
            </a:p>
          </p:txBody>
        </p:sp>
        <p:sp>
          <p:nvSpPr>
            <p:cNvPr id="16" name="Rectangle 22">
              <a:extLst>
                <a:ext uri="{FF2B5EF4-FFF2-40B4-BE49-F238E27FC236}">
                  <a16:creationId xmlns:a16="http://schemas.microsoft.com/office/drawing/2014/main" id="{E07393C0-38FC-7A54-0FCE-2FC0EA27DB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3873" y="2141857"/>
              <a:ext cx="971550" cy="27432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144000" tIns="108000" rIns="0" bIns="190800"/>
            <a:lstStyle/>
            <a:p>
              <a:pPr marL="342900" indent="-342900">
                <a:spcBef>
                  <a:spcPct val="60000"/>
                </a:spcBef>
                <a:buClr>
                  <a:srgbClr val="006600"/>
                </a:buClr>
                <a:buSzPct val="100000"/>
                <a:defRPr/>
              </a:pPr>
              <a:r>
                <a:rPr lang="en-US" sz="1200" dirty="0">
                  <a:latin typeface="Lucida Console" charset="0"/>
                  <a:ea typeface="ＭＳ Ｐゴシック" charset="0"/>
                </a:rPr>
                <a:t>push</a:t>
              </a:r>
              <a:r>
                <a:rPr lang="he-IL" sz="1200" dirty="0">
                  <a:latin typeface="Lucida Console" charset="0"/>
                  <a:ea typeface="ＭＳ Ｐゴシック" charset="0"/>
                </a:rPr>
                <a:t> </a:t>
              </a:r>
              <a:r>
                <a:rPr lang="en-US" sz="1200" dirty="0">
                  <a:latin typeface="Lucida Console" charset="0"/>
                  <a:ea typeface="ＭＳ Ｐゴシック" charset="0"/>
                </a:rPr>
                <a:t>7</a:t>
              </a:r>
            </a:p>
            <a:p>
              <a:pPr marL="342900" indent="-342900">
                <a:spcBef>
                  <a:spcPct val="60000"/>
                </a:spcBef>
                <a:buClr>
                  <a:srgbClr val="006600"/>
                </a:buClr>
                <a:buSzPct val="100000"/>
                <a:defRPr/>
              </a:pPr>
              <a:r>
                <a:rPr lang="en-US" sz="1200" dirty="0">
                  <a:latin typeface="Lucida Console" charset="0"/>
                  <a:ea typeface="ＭＳ Ｐゴシック" charset="0"/>
                </a:rPr>
                <a:t>push</a:t>
              </a:r>
              <a:r>
                <a:rPr lang="he-IL" sz="1200" dirty="0">
                  <a:latin typeface="Lucida Console" charset="0"/>
                  <a:ea typeface="ＭＳ Ｐゴシック" charset="0"/>
                </a:rPr>
                <a:t> </a:t>
              </a:r>
              <a:r>
                <a:rPr lang="en-US" sz="1200" dirty="0">
                  <a:latin typeface="Lucida Console" charset="0"/>
                  <a:ea typeface="ＭＳ Ｐゴシック" charset="0"/>
                </a:rPr>
                <a:t>4</a:t>
              </a:r>
            </a:p>
            <a:p>
              <a:pPr marL="342900" indent="-342900">
                <a:spcBef>
                  <a:spcPct val="60000"/>
                </a:spcBef>
                <a:buClr>
                  <a:srgbClr val="006600"/>
                </a:buClr>
                <a:buSzPct val="100000"/>
                <a:defRPr/>
              </a:pPr>
              <a:r>
                <a:rPr lang="en-US" sz="1200" dirty="0">
                  <a:latin typeface="Lucida Console" charset="0"/>
                  <a:ea typeface="ＭＳ Ｐゴシック" charset="0"/>
                </a:rPr>
                <a:t>push</a:t>
              </a:r>
              <a:r>
                <a:rPr lang="he-IL" sz="1200" dirty="0">
                  <a:latin typeface="Lucida Console" charset="0"/>
                  <a:ea typeface="ＭＳ Ｐゴシック" charset="0"/>
                </a:rPr>
                <a:t> </a:t>
              </a:r>
              <a:r>
                <a:rPr lang="en-US" sz="1200" dirty="0">
                  <a:latin typeface="Lucida Console" charset="0"/>
                  <a:ea typeface="ＭＳ Ｐゴシック" charset="0"/>
                </a:rPr>
                <a:t>2 </a:t>
              </a:r>
            </a:p>
            <a:p>
              <a:pPr marL="342900" indent="-342900">
                <a:spcBef>
                  <a:spcPct val="60000"/>
                </a:spcBef>
                <a:buClr>
                  <a:srgbClr val="006600"/>
                </a:buClr>
                <a:buSzPct val="100000"/>
                <a:defRPr/>
              </a:pPr>
              <a:r>
                <a:rPr lang="en-US" sz="1200" dirty="0">
                  <a:latin typeface="Lucida Console" charset="0"/>
                  <a:ea typeface="ＭＳ Ｐゴシック" charset="0"/>
                </a:rPr>
                <a:t>add</a:t>
              </a:r>
            </a:p>
            <a:p>
              <a:pPr marL="342900" indent="-342900">
                <a:spcBef>
                  <a:spcPct val="60000"/>
                </a:spcBef>
                <a:buClr>
                  <a:srgbClr val="006600"/>
                </a:buClr>
                <a:buSzPct val="100000"/>
                <a:defRPr/>
              </a:pPr>
              <a:r>
                <a:rPr lang="en-US" sz="1200" dirty="0">
                  <a:latin typeface="Lucida Console" charset="0"/>
                  <a:ea typeface="ＭＳ Ｐゴシック" charset="0"/>
                </a:rPr>
                <a:t>mult</a:t>
              </a:r>
            </a:p>
            <a:p>
              <a:pPr marL="342900" indent="-342900">
                <a:spcBef>
                  <a:spcPct val="60000"/>
                </a:spcBef>
                <a:buClr>
                  <a:srgbClr val="006600"/>
                </a:buClr>
                <a:buSzPct val="100000"/>
                <a:defRPr/>
              </a:pPr>
              <a:r>
                <a:rPr lang="en-US" sz="1200" dirty="0">
                  <a:latin typeface="Lucida Console" charset="0"/>
                  <a:ea typeface="ＭＳ Ｐゴシック" charset="0"/>
                </a:rPr>
                <a:t>push</a:t>
              </a:r>
              <a:r>
                <a:rPr lang="he-IL" sz="1200" dirty="0">
                  <a:latin typeface="Lucida Console" charset="0"/>
                  <a:ea typeface="ＭＳ Ｐゴシック" charset="0"/>
                </a:rPr>
                <a:t> </a:t>
              </a:r>
              <a:r>
                <a:rPr lang="en-US" sz="1200" dirty="0">
                  <a:latin typeface="Lucida Console" charset="0"/>
                  <a:ea typeface="ＭＳ Ｐゴシック" charset="0"/>
                </a:rPr>
                <a:t>5</a:t>
              </a:r>
            </a:p>
            <a:p>
              <a:pPr marL="342900" indent="-342900">
                <a:spcBef>
                  <a:spcPct val="60000"/>
                </a:spcBef>
                <a:buClr>
                  <a:srgbClr val="006600"/>
                </a:buClr>
                <a:buSzPct val="100000"/>
                <a:defRPr/>
              </a:pPr>
              <a:r>
                <a:rPr lang="en-US" sz="1200" dirty="0">
                  <a:latin typeface="Lucida Console" charset="0"/>
                  <a:ea typeface="ＭＳ Ｐゴシック" charset="0"/>
                </a:rPr>
                <a:t>push</a:t>
              </a:r>
              <a:r>
                <a:rPr lang="he-IL" sz="1200" dirty="0">
                  <a:latin typeface="Lucida Console" charset="0"/>
                  <a:ea typeface="ＭＳ Ｐゴシック" charset="0"/>
                </a:rPr>
                <a:t> </a:t>
              </a:r>
              <a:r>
                <a:rPr lang="en-US" sz="1200" dirty="0">
                  <a:latin typeface="Lucida Console" charset="0"/>
                  <a:ea typeface="ＭＳ Ｐゴシック" charset="0"/>
                </a:rPr>
                <a:t>3</a:t>
              </a:r>
            </a:p>
            <a:p>
              <a:pPr marL="342900" indent="-342900">
                <a:spcBef>
                  <a:spcPct val="60000"/>
                </a:spcBef>
                <a:buClr>
                  <a:srgbClr val="006600"/>
                </a:buClr>
                <a:buSzPct val="100000"/>
                <a:defRPr/>
              </a:pPr>
              <a:r>
                <a:rPr lang="en-US" sz="1200" dirty="0">
                  <a:latin typeface="Lucida Console" charset="0"/>
                  <a:ea typeface="ＭＳ Ｐゴシック" charset="0"/>
                </a:rPr>
                <a:t>sub</a:t>
              </a:r>
            </a:p>
            <a:p>
              <a:pPr marL="342900" indent="-342900">
                <a:spcBef>
                  <a:spcPct val="60000"/>
                </a:spcBef>
                <a:buClr>
                  <a:srgbClr val="006600"/>
                </a:buClr>
                <a:buSzPct val="100000"/>
                <a:defRPr/>
              </a:pPr>
              <a:r>
                <a:rPr lang="en-US" sz="1200" dirty="0">
                  <a:latin typeface="Lucida Console" charset="0"/>
                  <a:ea typeface="ＭＳ Ｐゴシック" charset="0"/>
                </a:rPr>
                <a:t>div</a:t>
              </a:r>
            </a:p>
          </p:txBody>
        </p:sp>
      </p:grpSp>
      <p:sp>
        <p:nvSpPr>
          <p:cNvPr id="17" name="Rectangle 23">
            <a:extLst>
              <a:ext uri="{FF2B5EF4-FFF2-40B4-BE49-F238E27FC236}">
                <a16:creationId xmlns:a16="http://schemas.microsoft.com/office/drawing/2014/main" id="{E2267772-1D5D-CD61-E213-FEF8433BC9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1928" y="1336964"/>
            <a:ext cx="1944076" cy="3810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46800" rIns="0" bIns="46800" anchor="ctr"/>
          <a:lstStyle>
            <a:lvl1pPr marL="342900" indent="-342900"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buClr>
                <a:srgbClr val="006600"/>
              </a:buClr>
              <a:buSzPct val="100000"/>
              <a:buFont typeface="Wingdings" charset="2"/>
              <a:buNone/>
              <a:defRPr/>
            </a:pPr>
            <a:r>
              <a:rPr lang="en-US" altLang="en-US" sz="1200" b="0" dirty="0">
                <a:latin typeface="Consolas" panose="020B0609020204030204" pitchFamily="49" charset="0"/>
                <a:cs typeface="Consolas" panose="020B0609020204030204" pitchFamily="49" charset="0"/>
              </a:rPr>
              <a:t>7 * (4 + 2) / (5 – 3)</a:t>
            </a:r>
          </a:p>
        </p:txBody>
      </p:sp>
      <p:grpSp>
        <p:nvGrpSpPr>
          <p:cNvPr id="20" name="Group 4">
            <a:extLst>
              <a:ext uri="{FF2B5EF4-FFF2-40B4-BE49-F238E27FC236}">
                <a16:creationId xmlns:a16="http://schemas.microsoft.com/office/drawing/2014/main" id="{497CC436-B863-C5B0-D3E6-C0211368FD00}"/>
              </a:ext>
            </a:extLst>
          </p:cNvPr>
          <p:cNvGrpSpPr>
            <a:grpSpLocks/>
          </p:cNvGrpSpPr>
          <p:nvPr/>
        </p:nvGrpSpPr>
        <p:grpSpPr bwMode="auto">
          <a:xfrm>
            <a:off x="2429951" y="2193225"/>
            <a:ext cx="1815056" cy="1780068"/>
            <a:chOff x="336" y="1248"/>
            <a:chExt cx="1872" cy="1728"/>
          </a:xfrm>
        </p:grpSpPr>
        <p:sp>
          <p:nvSpPr>
            <p:cNvPr id="21" name="Oval 5">
              <a:extLst>
                <a:ext uri="{FF2B5EF4-FFF2-40B4-BE49-F238E27FC236}">
                  <a16:creationId xmlns:a16="http://schemas.microsoft.com/office/drawing/2014/main" id="{6DF39F31-71E3-11C6-B493-AAADD66022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2160"/>
              <a:ext cx="287" cy="2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4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</a:p>
          </p:txBody>
        </p:sp>
        <p:sp>
          <p:nvSpPr>
            <p:cNvPr id="22" name="Line 6">
              <a:extLst>
                <a:ext uri="{FF2B5EF4-FFF2-40B4-BE49-F238E27FC236}">
                  <a16:creationId xmlns:a16="http://schemas.microsoft.com/office/drawing/2014/main" id="{EFE644E9-E222-9E0A-CF5B-316C069423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912" y="1488"/>
              <a:ext cx="384" cy="2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" name="Line 7">
              <a:extLst>
                <a:ext uri="{FF2B5EF4-FFF2-40B4-BE49-F238E27FC236}">
                  <a16:creationId xmlns:a16="http://schemas.microsoft.com/office/drawing/2014/main" id="{56DC5E82-97F1-C3E5-85C2-6A31454436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1488"/>
              <a:ext cx="286" cy="2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4" name="Oval 8">
              <a:extLst>
                <a:ext uri="{FF2B5EF4-FFF2-40B4-BE49-F238E27FC236}">
                  <a16:creationId xmlns:a16="http://schemas.microsoft.com/office/drawing/2014/main" id="{56F9233D-3456-4828-8468-C32455017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7" y="1248"/>
              <a:ext cx="289" cy="2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4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/</a:t>
              </a:r>
            </a:p>
          </p:txBody>
        </p:sp>
        <p:sp>
          <p:nvSpPr>
            <p:cNvPr id="26" name="Line 9">
              <a:extLst>
                <a:ext uri="{FF2B5EF4-FFF2-40B4-BE49-F238E27FC236}">
                  <a16:creationId xmlns:a16="http://schemas.microsoft.com/office/drawing/2014/main" id="{93979580-7BFA-646E-9F75-E1BE775278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76" y="1920"/>
              <a:ext cx="19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7" name="Line 10">
              <a:extLst>
                <a:ext uri="{FF2B5EF4-FFF2-40B4-BE49-F238E27FC236}">
                  <a16:creationId xmlns:a16="http://schemas.microsoft.com/office/drawing/2014/main" id="{D3E87B4C-9242-F9DB-C4F1-1B0040BCCF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64" y="1968"/>
              <a:ext cx="96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" name="Oval 11">
              <a:extLst>
                <a:ext uri="{FF2B5EF4-FFF2-40B4-BE49-F238E27FC236}">
                  <a16:creationId xmlns:a16="http://schemas.microsoft.com/office/drawing/2014/main" id="{C0A99AF3-CAD0-2578-DEA2-3C6CEC6D0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" y="1680"/>
              <a:ext cx="287" cy="2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4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*</a:t>
              </a:r>
            </a:p>
          </p:txBody>
        </p:sp>
        <p:sp>
          <p:nvSpPr>
            <p:cNvPr id="29" name="Oval 12">
              <a:extLst>
                <a:ext uri="{FF2B5EF4-FFF2-40B4-BE49-F238E27FC236}">
                  <a16:creationId xmlns:a16="http://schemas.microsoft.com/office/drawing/2014/main" id="{39CFF02B-B8BB-9193-4795-92B6BB64B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0" y="2208"/>
              <a:ext cx="285" cy="2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4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</p:txBody>
        </p:sp>
        <p:sp>
          <p:nvSpPr>
            <p:cNvPr id="30" name="Oval 13">
              <a:extLst>
                <a:ext uri="{FF2B5EF4-FFF2-40B4-BE49-F238E27FC236}">
                  <a16:creationId xmlns:a16="http://schemas.microsoft.com/office/drawing/2014/main" id="{73A82E65-4B35-4F4F-E78B-018C07D4C1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1" y="2208"/>
              <a:ext cx="287" cy="2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4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31" name="Line 14">
              <a:extLst>
                <a:ext uri="{FF2B5EF4-FFF2-40B4-BE49-F238E27FC236}">
                  <a16:creationId xmlns:a16="http://schemas.microsoft.com/office/drawing/2014/main" id="{64C0A656-159A-99A8-817A-3B055887CF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32" y="1920"/>
              <a:ext cx="19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2" name="Line 15">
              <a:extLst>
                <a:ext uri="{FF2B5EF4-FFF2-40B4-BE49-F238E27FC236}">
                  <a16:creationId xmlns:a16="http://schemas.microsoft.com/office/drawing/2014/main" id="{4650630E-D5D9-0285-A79D-B13BBCA784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21" y="1968"/>
              <a:ext cx="97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3" name="Oval 16">
              <a:extLst>
                <a:ext uri="{FF2B5EF4-FFF2-40B4-BE49-F238E27FC236}">
                  <a16:creationId xmlns:a16="http://schemas.microsoft.com/office/drawing/2014/main" id="{8A3833D4-DFC9-ADBF-2D6E-9CD142ECB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28" y="1680"/>
              <a:ext cx="290" cy="2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4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–</a:t>
              </a:r>
            </a:p>
          </p:txBody>
        </p:sp>
        <p:sp>
          <p:nvSpPr>
            <p:cNvPr id="34" name="Oval 17">
              <a:extLst>
                <a:ext uri="{FF2B5EF4-FFF2-40B4-BE49-F238E27FC236}">
                  <a16:creationId xmlns:a16="http://schemas.microsoft.com/office/drawing/2014/main" id="{46F65D10-DFAE-52EB-6DE0-1E3464CB1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" y="2688"/>
              <a:ext cx="287" cy="2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4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US" altLang="en-US" sz="1200" b="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5" name="Oval 18">
              <a:extLst>
                <a:ext uri="{FF2B5EF4-FFF2-40B4-BE49-F238E27FC236}">
                  <a16:creationId xmlns:a16="http://schemas.microsoft.com/office/drawing/2014/main" id="{349FA8BE-E6F0-6EF2-01A7-7E61F8840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688"/>
              <a:ext cx="291" cy="2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4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36" name="Line 19">
              <a:extLst>
                <a:ext uri="{FF2B5EF4-FFF2-40B4-BE49-F238E27FC236}">
                  <a16:creationId xmlns:a16="http://schemas.microsoft.com/office/drawing/2014/main" id="{DE1AC800-339C-3DDD-9C4F-09A6D3326E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16" y="2400"/>
              <a:ext cx="19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7" name="Line 20">
              <a:extLst>
                <a:ext uri="{FF2B5EF4-FFF2-40B4-BE49-F238E27FC236}">
                  <a16:creationId xmlns:a16="http://schemas.microsoft.com/office/drawing/2014/main" id="{8CC3EE84-9B23-B80B-210E-89BDD6475C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2448"/>
              <a:ext cx="144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8" name="Oval 21">
              <a:extLst>
                <a:ext uri="{FF2B5EF4-FFF2-40B4-BE49-F238E27FC236}">
                  <a16:creationId xmlns:a16="http://schemas.microsoft.com/office/drawing/2014/main" id="{149018F4-C4E6-94DF-84A6-7FCDF0F7B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2160"/>
              <a:ext cx="286" cy="28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/>
              <a:r>
                <a:rPr lang="en-US" altLang="en-US" sz="14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+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472F365-A6A6-BEAA-396E-30F3CBDDEA8A}"/>
              </a:ext>
            </a:extLst>
          </p:cNvPr>
          <p:cNvSpPr txBox="1"/>
          <p:nvPr/>
        </p:nvSpPr>
        <p:spPr>
          <a:xfrm>
            <a:off x="811929" y="996462"/>
            <a:ext cx="1937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Prog.java</a:t>
            </a:r>
            <a:endParaRPr lang="en-IL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AutoShape 24">
            <a:extLst>
              <a:ext uri="{FF2B5EF4-FFF2-40B4-BE49-F238E27FC236}">
                <a16:creationId xmlns:a16="http://schemas.microsoft.com/office/drawing/2014/main" id="{22EFA9D3-0AEC-65EE-FDFB-1416231B7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6303" y="2104483"/>
            <a:ext cx="1077955" cy="1059936"/>
          </a:xfrm>
          <a:prstGeom prst="rightArrow">
            <a:avLst>
              <a:gd name="adj1" fmla="val 50000"/>
              <a:gd name="adj2" fmla="val 27222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compiler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2C87AB6-0407-D9D0-82B5-B970BA5ABC35}"/>
              </a:ext>
            </a:extLst>
          </p:cNvPr>
          <p:cNvSpPr txBox="1"/>
          <p:nvPr/>
        </p:nvSpPr>
        <p:spPr>
          <a:xfrm>
            <a:off x="5341044" y="1027240"/>
            <a:ext cx="2057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Prog.class</a:t>
            </a:r>
            <a:endParaRPr lang="en-IL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3C3BFCC-0A85-3263-0B0B-21A2F881DB51}"/>
              </a:ext>
            </a:extLst>
          </p:cNvPr>
          <p:cNvSpPr txBox="1"/>
          <p:nvPr/>
        </p:nvSpPr>
        <p:spPr>
          <a:xfrm>
            <a:off x="7678016" y="1005939"/>
            <a:ext cx="1666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en-US" sz="1600" dirty="0" err="1">
                <a:latin typeface="Consolas" panose="020B0609020204030204" pitchFamily="49" charset="0"/>
                <a:cs typeface="Consolas" panose="020B0609020204030204" pitchFamily="49" charset="0"/>
              </a:rPr>
              <a:t>Prog.bin</a:t>
            </a:r>
            <a:endParaRPr lang="en-IL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Rectangle 26">
            <a:extLst>
              <a:ext uri="{FF2B5EF4-FFF2-40B4-BE49-F238E27FC236}">
                <a16:creationId xmlns:a16="http://schemas.microsoft.com/office/drawing/2014/main" id="{E6E43A78-548C-6876-A968-3DCEE88F7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1002" y="4116318"/>
            <a:ext cx="2208213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11113" indent="-11113" algn="ctr">
              <a:spcBef>
                <a:spcPts val="200"/>
              </a:spcBef>
              <a:buClr>
                <a:srgbClr val="006600"/>
              </a:buClr>
              <a:buSzPct val="85000"/>
              <a:buFont typeface="Wingdings" charset="2"/>
              <a:buNone/>
            </a:pPr>
            <a:r>
              <a:rPr lang="en-US" altLang="en-US" sz="1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operates on a virtual, stack-based machine)</a:t>
            </a:r>
            <a:endParaRPr lang="en-US" altLang="en-US" sz="1800" b="0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Rectangle 26">
            <a:extLst>
              <a:ext uri="{FF2B5EF4-FFF2-40B4-BE49-F238E27FC236}">
                <a16:creationId xmlns:a16="http://schemas.microsoft.com/office/drawing/2014/main" id="{0D093A8F-78CE-2889-6DD6-ED2EA3486E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8015" y="4159487"/>
            <a:ext cx="1772664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15000"/>
              </a:spcBef>
              <a:buClr>
                <a:srgbClr val="006600"/>
              </a:buClr>
              <a:buSzPct val="85000"/>
              <a:buFont typeface="Wingdings" charset="2"/>
              <a:buNone/>
            </a:pPr>
            <a:r>
              <a:rPr lang="en-US" altLang="en-US" sz="1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executable code</a:t>
            </a:r>
          </a:p>
        </p:txBody>
      </p:sp>
      <p:sp>
        <p:nvSpPr>
          <p:cNvPr id="45" name="AutoShape 24">
            <a:extLst>
              <a:ext uri="{FF2B5EF4-FFF2-40B4-BE49-F238E27FC236}">
                <a16:creationId xmlns:a16="http://schemas.microsoft.com/office/drawing/2014/main" id="{34EB1B04-6B0A-B620-BD04-0587F12E21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4353" y="2108064"/>
            <a:ext cx="1201453" cy="1059936"/>
          </a:xfrm>
          <a:prstGeom prst="rightArrow">
            <a:avLst>
              <a:gd name="adj1" fmla="val 50000"/>
              <a:gd name="adj2" fmla="val 27222"/>
            </a:avLst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>
              <a:defRPr/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compiler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314541F-EF02-B1F3-88E9-D29C96459EBF}"/>
              </a:ext>
            </a:extLst>
          </p:cNvPr>
          <p:cNvSpPr/>
          <p:nvPr/>
        </p:nvSpPr>
        <p:spPr bwMode="auto">
          <a:xfrm>
            <a:off x="1021170" y="1881702"/>
            <a:ext cx="382042" cy="608201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blipFill dpi="0" rotWithShape="0">
                  <a:blip xmlns:r="http://schemas.openxmlformats.org/officeDocument/2006/relationships" r:embed="rId3"/>
                  <a:srcRect/>
                  <a:tile tx="0" ty="0" sx="100000" sy="100000" flip="none" algn="tl"/>
                </a:blip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Rectangle 26">
            <a:extLst>
              <a:ext uri="{FF2B5EF4-FFF2-40B4-BE49-F238E27FC236}">
                <a16:creationId xmlns:a16="http://schemas.microsoft.com/office/drawing/2014/main" id="{1CC98EFC-B21F-6BFA-83D8-71F286693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784" y="4139750"/>
            <a:ext cx="2208213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15000"/>
              </a:spcBef>
              <a:buClr>
                <a:srgbClr val="006600"/>
              </a:buClr>
              <a:buSzPct val="85000"/>
              <a:buFont typeface="Wingdings" charset="2"/>
              <a:buNone/>
            </a:pPr>
            <a:r>
              <a:rPr lang="en-US" altLang="en-US" sz="1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source code</a:t>
            </a:r>
          </a:p>
        </p:txBody>
      </p:sp>
      <p:sp>
        <p:nvSpPr>
          <p:cNvPr id="48" name="Rectangle 26">
            <a:extLst>
              <a:ext uri="{FF2B5EF4-FFF2-40B4-BE49-F238E27FC236}">
                <a16:creationId xmlns:a16="http://schemas.microsoft.com/office/drawing/2014/main" id="{ED436835-64C5-8907-939B-AB2AE60C6A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3373" y="4149390"/>
            <a:ext cx="2208213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15000"/>
              </a:spcBef>
              <a:buClr>
                <a:srgbClr val="006600"/>
              </a:buClr>
              <a:buSzPct val="85000"/>
              <a:buFont typeface="Wingdings" charset="2"/>
              <a:buNone/>
            </a:pPr>
            <a:r>
              <a:rPr lang="en-US" altLang="en-US" sz="1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parse tree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354EE7-0954-7559-62AD-76349ABFFA1A}"/>
              </a:ext>
            </a:extLst>
          </p:cNvPr>
          <p:cNvGrpSpPr/>
          <p:nvPr/>
        </p:nvGrpSpPr>
        <p:grpSpPr>
          <a:xfrm>
            <a:off x="1314278" y="4811658"/>
            <a:ext cx="8041741" cy="1127058"/>
            <a:chOff x="1314278" y="4811658"/>
            <a:chExt cx="8041741" cy="1127058"/>
          </a:xfrm>
        </p:grpSpPr>
        <p:sp>
          <p:nvSpPr>
            <p:cNvPr id="49" name="Right Brace 48">
              <a:extLst>
                <a:ext uri="{FF2B5EF4-FFF2-40B4-BE49-F238E27FC236}">
                  <a16:creationId xmlns:a16="http://schemas.microsoft.com/office/drawing/2014/main" id="{086CE097-A83C-B076-E218-D57F61F08DF4}"/>
                </a:ext>
              </a:extLst>
            </p:cNvPr>
            <p:cNvSpPr/>
            <p:nvPr/>
          </p:nvSpPr>
          <p:spPr bwMode="auto">
            <a:xfrm rot="5400000">
              <a:off x="3478447" y="2647489"/>
              <a:ext cx="345741" cy="4674080"/>
            </a:xfrm>
            <a:prstGeom prst="rightBrace">
              <a:avLst>
                <a:gd name="adj1" fmla="val 50881"/>
                <a:gd name="adj2" fmla="val 5000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 xmlns:r="http://schemas.openxmlformats.org/officeDocument/2006/relationships" r:embed="rId4"/>
                    <a:srcRect/>
                    <a:tile tx="0" ty="0" sx="100000" sy="100000" flip="none" algn="tl"/>
                  </a:blip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latin typeface="Arial" pitchFamily="34" charset="0"/>
              </a:endParaRPr>
            </a:p>
          </p:txBody>
        </p:sp>
        <p:sp>
          <p:nvSpPr>
            <p:cNvPr id="50" name="Rectangle 26">
              <a:extLst>
                <a:ext uri="{FF2B5EF4-FFF2-40B4-BE49-F238E27FC236}">
                  <a16:creationId xmlns:a16="http://schemas.microsoft.com/office/drawing/2014/main" id="{495008D8-3980-2636-F025-AE150FCDB3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1992" y="5211627"/>
              <a:ext cx="2208213" cy="341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342900" indent="-3429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charset="2"/>
                <a:buNone/>
              </a:pPr>
              <a:r>
                <a:rPr lang="en-US" altLang="en-US" sz="1800" b="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javac </a:t>
              </a:r>
              <a:r>
                <a:rPr lang="en-US" altLang="en-US" sz="18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Prog.java</a:t>
              </a:r>
            </a:p>
          </p:txBody>
        </p:sp>
        <p:sp>
          <p:nvSpPr>
            <p:cNvPr id="51" name="Right Brace 50">
              <a:extLst>
                <a:ext uri="{FF2B5EF4-FFF2-40B4-BE49-F238E27FC236}">
                  <a16:creationId xmlns:a16="http://schemas.microsoft.com/office/drawing/2014/main" id="{D7B9E4F2-57E4-3BD1-818A-D11E15A79B44}"/>
                </a:ext>
              </a:extLst>
            </p:cNvPr>
            <p:cNvSpPr/>
            <p:nvPr/>
          </p:nvSpPr>
          <p:spPr bwMode="auto">
            <a:xfrm rot="5400000">
              <a:off x="7536465" y="3366728"/>
              <a:ext cx="345741" cy="3293366"/>
            </a:xfrm>
            <a:prstGeom prst="rightBrace">
              <a:avLst>
                <a:gd name="adj1" fmla="val 50881"/>
                <a:gd name="adj2" fmla="val 5000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 xmlns:r="http://schemas.openxmlformats.org/officeDocument/2006/relationships" r:embed="rId4"/>
                    <a:srcRect/>
                    <a:tile tx="0" ty="0" sx="100000" sy="100000" flip="none" algn="tl"/>
                  </a:blip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000" b="1" dirty="0">
                <a:latin typeface="Arial" pitchFamily="34" charset="0"/>
              </a:endParaRPr>
            </a:p>
          </p:txBody>
        </p:sp>
        <p:sp>
          <p:nvSpPr>
            <p:cNvPr id="52" name="Rectangle 26">
              <a:extLst>
                <a:ext uri="{FF2B5EF4-FFF2-40B4-BE49-F238E27FC236}">
                  <a16:creationId xmlns:a16="http://schemas.microsoft.com/office/drawing/2014/main" id="{A5FCBDC4-70B6-064B-4658-F8813DB952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16787" y="5208977"/>
              <a:ext cx="2208213" cy="341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342900" indent="-3429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charset="2"/>
                <a:buNone/>
              </a:pPr>
              <a:r>
                <a:rPr lang="en-US" altLang="en-US" sz="1800" b="0" dirty="0">
                  <a:solidFill>
                    <a:srgbClr val="C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java</a:t>
              </a:r>
              <a:r>
                <a:rPr lang="en-US" altLang="en-US" sz="18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 Prog</a:t>
              </a:r>
            </a:p>
          </p:txBody>
        </p:sp>
        <p:sp>
          <p:nvSpPr>
            <p:cNvPr id="53" name="Rectangle 26">
              <a:extLst>
                <a:ext uri="{FF2B5EF4-FFF2-40B4-BE49-F238E27FC236}">
                  <a16:creationId xmlns:a16="http://schemas.microsoft.com/office/drawing/2014/main" id="{975C5FF7-8BA6-620F-6F18-B4A0199BE3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4415" y="5597404"/>
              <a:ext cx="2403074" cy="341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342900" indent="-3429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11113" indent="-11113" algn="ctr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charset="2"/>
                <a:buNone/>
              </a:pPr>
              <a:r>
                <a:rPr lang="en-US" altLang="en-US" sz="1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(translates Java code into bytecode)</a:t>
              </a:r>
            </a:p>
          </p:txBody>
        </p:sp>
        <p:sp>
          <p:nvSpPr>
            <p:cNvPr id="54" name="Rectangle 26">
              <a:extLst>
                <a:ext uri="{FF2B5EF4-FFF2-40B4-BE49-F238E27FC236}">
                  <a16:creationId xmlns:a16="http://schemas.microsoft.com/office/drawing/2014/main" id="{03807FE3-F9A9-C4CB-7331-C7E01D55A6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559" y="5583225"/>
              <a:ext cx="3248460" cy="341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342900" indent="-3429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charset="2"/>
                <a:buNone/>
              </a:pPr>
              <a:r>
                <a:rPr lang="en-US" altLang="en-US" sz="1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(translates bytecode into</a:t>
              </a:r>
              <a:br>
                <a:rPr lang="en-US" altLang="en-US" sz="1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altLang="en-US" sz="1800" b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binary code, and executes it)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470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85DE3-5E81-15F3-027B-B40E5A07A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9AAF999A-F41C-88AA-A54A-B09252FA308C}"/>
              </a:ext>
            </a:extLst>
          </p:cNvPr>
          <p:cNvSpPr/>
          <p:nvPr/>
        </p:nvSpPr>
        <p:spPr>
          <a:xfrm>
            <a:off x="2968827" y="1401834"/>
            <a:ext cx="1704576" cy="309982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0">
            <a:solidFill>
              <a:srgbClr val="29397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57" name="Text Box 3">
            <a:extLst>
              <a:ext uri="{FF2B5EF4-FFF2-40B4-BE49-F238E27FC236}">
                <a16:creationId xmlns:a16="http://schemas.microsoft.com/office/drawing/2014/main" id="{E1528CE2-14C5-917D-17FC-FD982650DF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1751" y="1373338"/>
            <a:ext cx="1373111" cy="223589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tIns="190800" rIns="0" bIns="190800" anchor="ctr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000" spc="160" dirty="0">
                <a:solidFill>
                  <a:srgbClr val="000000"/>
                </a:solidFill>
                <a:ea typeface="Arial Unicode MS" charset="0"/>
              </a:rPr>
              <a:t>...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800" spc="16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1101010010101011</a:t>
            </a:r>
            <a:endParaRPr lang="en-US" sz="800" dirty="0">
              <a:solidFill>
                <a:srgbClr val="000000"/>
              </a:solidFill>
              <a:latin typeface="Consolas" panose="020B0609020204030204" pitchFamily="49" charset="0"/>
              <a:ea typeface="Arial Unicode MS" charset="0"/>
              <a:cs typeface="Consolas" panose="020B0609020204030204" pitchFamily="49" charset="0"/>
            </a:endParaRPr>
          </a:p>
          <a:p>
            <a:pPr algn="ctr">
              <a:lnSpc>
                <a:spcPct val="90000"/>
              </a:lnSpc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800" spc="16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1100001101010101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800" spc="16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0101010011101100</a:t>
            </a:r>
            <a:endParaRPr lang="en-US" sz="800" dirty="0">
              <a:solidFill>
                <a:srgbClr val="000000"/>
              </a:solidFill>
              <a:latin typeface="Consolas" panose="020B0609020204030204" pitchFamily="49" charset="0"/>
              <a:ea typeface="Arial Unicode MS" charset="0"/>
              <a:cs typeface="Consolas" panose="020B0609020204030204" pitchFamily="49" charset="0"/>
            </a:endParaRPr>
          </a:p>
          <a:p>
            <a:pPr algn="ctr">
              <a:lnSpc>
                <a:spcPct val="90000"/>
              </a:lnSpc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800" spc="16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1100101111111111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800" spc="16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0101110101010011</a:t>
            </a:r>
            <a:endParaRPr lang="en-US" sz="800" dirty="0">
              <a:solidFill>
                <a:srgbClr val="000000"/>
              </a:solidFill>
              <a:latin typeface="Consolas" panose="020B0609020204030204" pitchFamily="49" charset="0"/>
              <a:ea typeface="Arial Unicode MS" charset="0"/>
              <a:cs typeface="Consolas" panose="020B0609020204030204" pitchFamily="49" charset="0"/>
            </a:endParaRPr>
          </a:p>
          <a:p>
            <a:pPr algn="ctr">
              <a:lnSpc>
                <a:spcPct val="90000"/>
              </a:lnSpc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800" spc="16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1100111111010101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800" spc="16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0101110110101011</a:t>
            </a:r>
            <a:endParaRPr lang="en-US" sz="800" dirty="0">
              <a:solidFill>
                <a:srgbClr val="000000"/>
              </a:solidFill>
              <a:latin typeface="Consolas" panose="020B0609020204030204" pitchFamily="49" charset="0"/>
              <a:ea typeface="Arial Unicode MS" charset="0"/>
              <a:cs typeface="Consolas" panose="020B0609020204030204" pitchFamily="49" charset="0"/>
            </a:endParaRPr>
          </a:p>
          <a:p>
            <a:pPr algn="ctr">
              <a:lnSpc>
                <a:spcPct val="90000"/>
              </a:lnSpc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800" spc="16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1100100000001011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800" spc="16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0101110111100010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800" spc="16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1111000111010100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800" spc="16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0010101000101011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800" spc="16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0111000111010111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800" spc="160" dirty="0">
                <a:solidFill>
                  <a:srgbClr val="000000"/>
                </a:solidFill>
                <a:latin typeface="Consolas" panose="020B0609020204030204" pitchFamily="49" charset="0"/>
                <a:ea typeface="Arial Unicode MS" charset="0"/>
                <a:cs typeface="Consolas" panose="020B0609020204030204" pitchFamily="49" charset="0"/>
              </a:rPr>
              <a:t>1010101000101011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buClr>
                <a:srgbClr val="006600"/>
              </a:buClr>
              <a:buSzPct val="85000"/>
            </a:pPr>
            <a:r>
              <a:rPr lang="en-US" sz="1000" spc="160" dirty="0">
                <a:solidFill>
                  <a:srgbClr val="000000"/>
                </a:solidFill>
                <a:ea typeface="Arial Unicode MS" charset="0"/>
              </a:rPr>
              <a:t>...</a:t>
            </a:r>
          </a:p>
          <a:p>
            <a:pPr algn="ctr">
              <a:lnSpc>
                <a:spcPct val="90000"/>
              </a:lnSpc>
              <a:spcBef>
                <a:spcPts val="200"/>
              </a:spcBef>
              <a:buClr>
                <a:srgbClr val="006600"/>
              </a:buClr>
              <a:buSzPct val="85000"/>
            </a:pPr>
            <a:endParaRPr lang="en-US" sz="1000" dirty="0">
              <a:solidFill>
                <a:srgbClr val="000000"/>
              </a:solidFill>
              <a:ea typeface="Arial Unicode MS" charset="0"/>
            </a:endParaRPr>
          </a:p>
        </p:txBody>
      </p:sp>
      <p:sp>
        <p:nvSpPr>
          <p:cNvPr id="31" name="Text Box 3">
            <a:extLst>
              <a:ext uri="{FF2B5EF4-FFF2-40B4-BE49-F238E27FC236}">
                <a16:creationId xmlns:a16="http://schemas.microsoft.com/office/drawing/2014/main" id="{8B5B417D-38FD-89EB-F421-2B0653AE50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3926" y="1410483"/>
            <a:ext cx="857222" cy="220822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2000" tIns="190800" rIns="36000" bIns="190800" anchor="ctr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000" dirty="0">
                <a:solidFill>
                  <a:srgbClr val="000000"/>
                </a:solidFill>
                <a:ea typeface="Arial Unicode MS" charset="0"/>
              </a:rPr>
              <a:t>  ...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000" dirty="0">
                <a:solidFill>
                  <a:srgbClr val="000000"/>
                </a:solidFill>
                <a:ea typeface="Arial Unicode MS" charset="0"/>
              </a:rPr>
              <a:t>  M=D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000" dirty="0">
                <a:solidFill>
                  <a:srgbClr val="000000"/>
                </a:solidFill>
                <a:ea typeface="Arial Unicode MS" charset="0"/>
              </a:rPr>
              <a:t>  @i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000" dirty="0">
                <a:solidFill>
                  <a:srgbClr val="000000"/>
                </a:solidFill>
                <a:ea typeface="Arial Unicode MS" charset="0"/>
              </a:rPr>
              <a:t>  M=0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000" dirty="0">
                <a:solidFill>
                  <a:srgbClr val="000000"/>
                </a:solidFill>
                <a:ea typeface="Arial Unicode MS" charset="0"/>
              </a:rPr>
              <a:t>(LOOP)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000" dirty="0">
                <a:solidFill>
                  <a:srgbClr val="000000"/>
                </a:solidFill>
                <a:ea typeface="Arial Unicode MS" charset="0"/>
              </a:rPr>
              <a:t>  @i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000" dirty="0">
                <a:solidFill>
                  <a:srgbClr val="000000"/>
                </a:solidFill>
                <a:ea typeface="Arial Unicode MS" charset="0"/>
              </a:rPr>
              <a:t>  D=M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000" dirty="0">
                <a:solidFill>
                  <a:srgbClr val="000000"/>
                </a:solidFill>
                <a:ea typeface="Arial Unicode MS" charset="0"/>
              </a:rPr>
              <a:t>  @n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000" dirty="0">
                <a:solidFill>
                  <a:srgbClr val="000000"/>
                </a:solidFill>
                <a:ea typeface="Arial Unicode MS" charset="0"/>
              </a:rPr>
              <a:t>  D=D-M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000" dirty="0">
                <a:solidFill>
                  <a:srgbClr val="000000"/>
                </a:solidFill>
                <a:ea typeface="Arial Unicode MS" charset="0"/>
              </a:rPr>
              <a:t>  @END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000" dirty="0">
                <a:solidFill>
                  <a:srgbClr val="000000"/>
                </a:solidFill>
                <a:ea typeface="Arial Unicode MS" charset="0"/>
              </a:rPr>
              <a:t>  D;JGT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000" dirty="0">
                <a:solidFill>
                  <a:srgbClr val="000000"/>
                </a:solidFill>
                <a:ea typeface="Arial Unicode MS" charset="0"/>
              </a:rPr>
              <a:t>  @addr</a:t>
            </a:r>
          </a:p>
          <a:p>
            <a:pPr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</a:pPr>
            <a:r>
              <a:rPr lang="en-US" sz="1000" dirty="0">
                <a:solidFill>
                  <a:srgbClr val="000000"/>
                </a:solidFill>
                <a:ea typeface="Arial Unicode MS" charset="0"/>
              </a:rPr>
              <a:t>  ...</a:t>
            </a:r>
            <a:endParaRPr lang="en-US" sz="1000" spc="160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4F7F1220-CA40-546F-575F-22FB9FC95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382" y="4298220"/>
            <a:ext cx="1431603" cy="131991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A246309-77C0-EAD2-3040-A3C0CD3DF6A2}"/>
              </a:ext>
            </a:extLst>
          </p:cNvPr>
          <p:cNvSpPr txBox="1"/>
          <p:nvPr/>
        </p:nvSpPr>
        <p:spPr>
          <a:xfrm>
            <a:off x="3109811" y="1493792"/>
            <a:ext cx="10058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/>
                <a:cs typeface="Consolas"/>
              </a:rPr>
              <a:t>Tetris.vm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275D0C1-BFBD-2AC7-0369-ADA2C8B4A1A0}"/>
              </a:ext>
            </a:extLst>
          </p:cNvPr>
          <p:cNvSpPr txBox="1"/>
          <p:nvPr/>
        </p:nvSpPr>
        <p:spPr>
          <a:xfrm>
            <a:off x="3079744" y="2905348"/>
            <a:ext cx="933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/>
                <a:cs typeface="Consolas"/>
              </a:rPr>
              <a:t>Brick.vm</a:t>
            </a: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A7325B-74F4-FBFB-CA6F-73CCD6F6E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Compilation: Nand to Tetris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48C8011-E0C6-B35A-81AB-FD4190DFFE14}"/>
              </a:ext>
            </a:extLst>
          </p:cNvPr>
          <p:cNvSpPr/>
          <p:nvPr/>
        </p:nvSpPr>
        <p:spPr>
          <a:xfrm>
            <a:off x="445499" y="1410678"/>
            <a:ext cx="2004131" cy="309098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0">
            <a:solidFill>
              <a:srgbClr val="29397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dirty="0"/>
          </a:p>
        </p:txBody>
      </p:sp>
      <p:sp>
        <p:nvSpPr>
          <p:cNvPr id="12" name="Text Box 3">
            <a:extLst>
              <a:ext uri="{FF2B5EF4-FFF2-40B4-BE49-F238E27FC236}">
                <a16:creationId xmlns:a16="http://schemas.microsoft.com/office/drawing/2014/main" id="{8D3BA146-8A4C-993C-F45D-62E63EB3E3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702" y="1739136"/>
            <a:ext cx="1711448" cy="104012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/>
        </p:spPr>
        <p:txBody>
          <a:bodyPr lIns="72000" tIns="97200" rIns="0" bIns="97200" anchor="ctr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 dirty="0"/>
              <a:t>class Tetris</a:t>
            </a:r>
          </a:p>
          <a:p>
            <a:r>
              <a:rPr lang="en-US" sz="1000" dirty="0"/>
              <a:t>  function void play {</a:t>
            </a:r>
          </a:p>
          <a:p>
            <a:r>
              <a:rPr lang="en-US" sz="1000" spc="160" dirty="0"/>
              <a:t>    </a:t>
            </a:r>
            <a:r>
              <a:rPr lang="en-US" sz="1000" dirty="0"/>
              <a:t>var Brick</a:t>
            </a:r>
            <a:r>
              <a:rPr lang="he-IL" sz="1000" dirty="0"/>
              <a:t> </a:t>
            </a:r>
            <a:r>
              <a:rPr lang="en-US" sz="1000" dirty="0"/>
              <a:t>b;</a:t>
            </a:r>
            <a:endParaRPr lang="he-IL" sz="1000" dirty="0"/>
          </a:p>
          <a:p>
            <a:r>
              <a:rPr lang="he-IL" sz="1000" dirty="0"/>
              <a:t>     </a:t>
            </a:r>
            <a:r>
              <a:rPr lang="en-US" sz="1000" dirty="0"/>
              <a:t>...</a:t>
            </a:r>
          </a:p>
          <a:p>
            <a:r>
              <a:rPr lang="en-US" sz="1000" dirty="0"/>
              <a:t>  }</a:t>
            </a:r>
          </a:p>
          <a:p>
            <a:r>
              <a:rPr lang="en-US" sz="1000" dirty="0"/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79A7B44-ABD8-0958-CF0F-AA5F9B6C6A11}"/>
              </a:ext>
            </a:extLst>
          </p:cNvPr>
          <p:cNvSpPr txBox="1"/>
          <p:nvPr/>
        </p:nvSpPr>
        <p:spPr>
          <a:xfrm>
            <a:off x="530577" y="1465418"/>
            <a:ext cx="13685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/>
                <a:cs typeface="Consolas"/>
              </a:rPr>
              <a:t>Tetris.jack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90C23F-CBB2-8139-9FEB-A20AEF9691D2}"/>
              </a:ext>
            </a:extLst>
          </p:cNvPr>
          <p:cNvSpPr txBox="1"/>
          <p:nvPr/>
        </p:nvSpPr>
        <p:spPr>
          <a:xfrm>
            <a:off x="517854" y="2918054"/>
            <a:ext cx="10737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onsolas"/>
                <a:cs typeface="Consolas"/>
              </a:rPr>
              <a:t>Brick.jack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B943BC3-EFD5-6B99-EB9A-0A96FA8463FB}"/>
              </a:ext>
            </a:extLst>
          </p:cNvPr>
          <p:cNvSpPr txBox="1"/>
          <p:nvPr/>
        </p:nvSpPr>
        <p:spPr>
          <a:xfrm>
            <a:off x="-1970645" y="13904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2" name="Text Box 3">
            <a:extLst>
              <a:ext uri="{FF2B5EF4-FFF2-40B4-BE49-F238E27FC236}">
                <a16:creationId xmlns:a16="http://schemas.microsoft.com/office/drawing/2014/main" id="{E8D99972-8432-CC01-A0EB-C2C99C78FA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5004" y="1753107"/>
            <a:ext cx="1281847" cy="102184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/>
        </p:spPr>
        <p:txBody>
          <a:bodyPr lIns="108000" tIns="190800" rIns="93600" bIns="190800" anchor="ctr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 dirty="0"/>
              <a:t>...</a:t>
            </a:r>
          </a:p>
          <a:p>
            <a:r>
              <a:rPr lang="en-US" sz="1000" dirty="0"/>
              <a:t>push local 1</a:t>
            </a:r>
          </a:p>
          <a:p>
            <a:r>
              <a:rPr lang="en-US" sz="1000" dirty="0"/>
              <a:t>push const 3</a:t>
            </a:r>
          </a:p>
          <a:p>
            <a:r>
              <a:rPr lang="en-US" sz="1000" dirty="0"/>
              <a:t>add</a:t>
            </a:r>
          </a:p>
          <a:p>
            <a:r>
              <a:rPr lang="en-US" sz="1000" dirty="0"/>
              <a:t>...</a:t>
            </a:r>
          </a:p>
        </p:txBody>
      </p:sp>
      <p:sp>
        <p:nvSpPr>
          <p:cNvPr id="42" name="AutoShape 5">
            <a:extLst>
              <a:ext uri="{FF2B5EF4-FFF2-40B4-BE49-F238E27FC236}">
                <a16:creationId xmlns:a16="http://schemas.microsoft.com/office/drawing/2014/main" id="{29C5A66A-2F50-F13F-9681-4D380E1F7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9107" y="2588049"/>
            <a:ext cx="1034172" cy="460636"/>
          </a:xfrm>
          <a:prstGeom prst="rightArrow">
            <a:avLst>
              <a:gd name="adj1" fmla="val 61882"/>
              <a:gd name="adj2" fmla="val 36741"/>
            </a:avLst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b" anchorCtr="0"/>
          <a:lstStyle/>
          <a:p>
            <a:pPr marL="0" algn="ctr" defTabSz="914400" rtl="1" eaLnBrk="1" latinLnBrk="0" hangingPunct="1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compiler</a:t>
            </a: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0131FC9-9CE6-993C-9893-665E705CE8FB}"/>
              </a:ext>
            </a:extLst>
          </p:cNvPr>
          <p:cNvGrpSpPr/>
          <p:nvPr/>
        </p:nvGrpSpPr>
        <p:grpSpPr>
          <a:xfrm>
            <a:off x="7371272" y="3521537"/>
            <a:ext cx="978319" cy="776683"/>
            <a:chOff x="7162331" y="4127460"/>
            <a:chExt cx="1215342" cy="587361"/>
          </a:xfrm>
        </p:grpSpPr>
        <p:sp>
          <p:nvSpPr>
            <p:cNvPr id="74" name="AutoShape 5">
              <a:extLst>
                <a:ext uri="{FF2B5EF4-FFF2-40B4-BE49-F238E27FC236}">
                  <a16:creationId xmlns:a16="http://schemas.microsoft.com/office/drawing/2014/main" id="{44BE350E-4896-D921-1F6A-A1F212050FD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476323" y="3850479"/>
              <a:ext cx="587361" cy="1141323"/>
            </a:xfrm>
            <a:prstGeom prst="rightArrow">
              <a:avLst>
                <a:gd name="adj1" fmla="val 50000"/>
                <a:gd name="adj2" fmla="val 43842"/>
              </a:avLst>
            </a:prstGeom>
            <a:solidFill>
              <a:schemeClr val="accent2">
                <a:lumMod val="75000"/>
              </a:schemeClr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b" anchorCtr="0"/>
            <a:lstStyle/>
            <a:p>
              <a:pPr algn="ctr" rtl="1"/>
              <a:endPara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C1027C67-70A3-7AC3-1AA3-86C9234FE99C}"/>
                </a:ext>
              </a:extLst>
            </p:cNvPr>
            <p:cNvSpPr txBox="1"/>
            <p:nvPr/>
          </p:nvSpPr>
          <p:spPr>
            <a:xfrm>
              <a:off x="7162331" y="4134998"/>
              <a:ext cx="121534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b" anchorCtr="0"/>
            <a:lstStyle>
              <a:defPPr>
                <a:defRPr lang="en-US"/>
              </a:defPPr>
              <a:lvl1pPr algn="ctr" rtl="1">
                <a:defRPr sz="16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IL"/>
                <a:t>load</a:t>
              </a:r>
            </a:p>
          </p:txBody>
        </p:sp>
      </p:grpSp>
      <p:sp>
        <p:nvSpPr>
          <p:cNvPr id="4" name="AutoShape 5">
            <a:extLst>
              <a:ext uri="{FF2B5EF4-FFF2-40B4-BE49-F238E27FC236}">
                <a16:creationId xmlns:a16="http://schemas.microsoft.com/office/drawing/2014/main" id="{3D247BD7-60D6-EA0E-DFDA-1C3AD44520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7170" y="2586701"/>
            <a:ext cx="1185324" cy="460636"/>
          </a:xfrm>
          <a:prstGeom prst="rightArrow">
            <a:avLst>
              <a:gd name="adj1" fmla="val 61882"/>
              <a:gd name="adj2" fmla="val 36741"/>
            </a:avLst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b" anchorCtr="0"/>
          <a:lstStyle/>
          <a:p>
            <a:pPr marL="0" algn="ctr" defTabSz="914400" rtl="1" eaLnBrk="1" latinLnBrk="0" hangingPunct="1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assembler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DBEE72-B1CC-B1EA-AA02-3099AB88F931}"/>
              </a:ext>
            </a:extLst>
          </p:cNvPr>
          <p:cNvSpPr txBox="1"/>
          <p:nvPr/>
        </p:nvSpPr>
        <p:spPr>
          <a:xfrm>
            <a:off x="3014256" y="4100075"/>
            <a:ext cx="15907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(bytecode)</a:t>
            </a:r>
            <a:endParaRPr lang="en-IL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45DA09-EFEE-E4BF-AC1B-9E318A66A313}"/>
              </a:ext>
            </a:extLst>
          </p:cNvPr>
          <p:cNvSpPr txBox="1"/>
          <p:nvPr/>
        </p:nvSpPr>
        <p:spPr>
          <a:xfrm>
            <a:off x="408433" y="1054807"/>
            <a:ext cx="2041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 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67780C-E064-9066-88D6-38B63E3B982E}"/>
              </a:ext>
            </a:extLst>
          </p:cNvPr>
          <p:cNvSpPr txBox="1"/>
          <p:nvPr/>
        </p:nvSpPr>
        <p:spPr>
          <a:xfrm>
            <a:off x="2849008" y="1037418"/>
            <a:ext cx="2041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intermediate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3B29AA-9F00-1963-CA97-DBDF9A005FEE}"/>
              </a:ext>
            </a:extLst>
          </p:cNvPr>
          <p:cNvSpPr txBox="1"/>
          <p:nvPr/>
        </p:nvSpPr>
        <p:spPr>
          <a:xfrm>
            <a:off x="4661510" y="1044935"/>
            <a:ext cx="2041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assembly code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DE1B85-753A-FE72-1F29-47833B0FC7D0}"/>
              </a:ext>
            </a:extLst>
          </p:cNvPr>
          <p:cNvSpPr txBox="1"/>
          <p:nvPr/>
        </p:nvSpPr>
        <p:spPr>
          <a:xfrm>
            <a:off x="6736864" y="1048615"/>
            <a:ext cx="20411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code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EDE732-2807-BA0D-AEFA-FCAF2590502F}"/>
              </a:ext>
            </a:extLst>
          </p:cNvPr>
          <p:cNvSpPr txBox="1"/>
          <p:nvPr/>
        </p:nvSpPr>
        <p:spPr>
          <a:xfrm>
            <a:off x="4201530" y="516618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r" defTabSz="914400" rtl="1" eaLnBrk="1" latinLnBrk="0" hangingPunct="1"/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46D8BBF-73D6-3020-6B37-DAFFC96D83FC}"/>
              </a:ext>
            </a:extLst>
          </p:cNvPr>
          <p:cNvGrpSpPr/>
          <p:nvPr/>
        </p:nvGrpSpPr>
        <p:grpSpPr>
          <a:xfrm>
            <a:off x="5056145" y="3908893"/>
            <a:ext cx="1863985" cy="1773982"/>
            <a:chOff x="5056145" y="4075144"/>
            <a:chExt cx="1863985" cy="1773982"/>
          </a:xfrm>
        </p:grpSpPr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240251A2-0A6F-9B36-8165-CD4192868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56145" y="4075144"/>
              <a:ext cx="1863985" cy="177398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B3931C1-6EEF-14C2-47D8-10532B4F2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25068" y="4197670"/>
              <a:ext cx="1706709" cy="1122347"/>
            </a:xfrm>
            <a:prstGeom prst="rect">
              <a:avLst/>
            </a:prstGeom>
          </p:spPr>
        </p:pic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304BC45A-DA0A-2892-6532-E0AFACBB4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36929">
            <a:off x="6335074" y="5672402"/>
            <a:ext cx="1552839" cy="981196"/>
          </a:xfrm>
          <a:prstGeom prst="rect">
            <a:avLst/>
          </a:prstGeom>
        </p:spPr>
      </p:pic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08B0056D-E0CB-9E98-70F5-49BB29A47DB0}"/>
              </a:ext>
            </a:extLst>
          </p:cNvPr>
          <p:cNvCxnSpPr>
            <a:cxnSpLocks/>
          </p:cNvCxnSpPr>
          <p:nvPr/>
        </p:nvCxnSpPr>
        <p:spPr>
          <a:xfrm flipV="1">
            <a:off x="6976189" y="5307455"/>
            <a:ext cx="839082" cy="530810"/>
          </a:xfrm>
          <a:prstGeom prst="curvedConnector3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urved Connector 60">
            <a:extLst>
              <a:ext uri="{FF2B5EF4-FFF2-40B4-BE49-F238E27FC236}">
                <a16:creationId xmlns:a16="http://schemas.microsoft.com/office/drawing/2014/main" id="{3A436688-88AE-20C9-9A7F-384E7DB7A4A0}"/>
              </a:ext>
            </a:extLst>
          </p:cNvPr>
          <p:cNvCxnSpPr>
            <a:cxnSpLocks/>
          </p:cNvCxnSpPr>
          <p:nvPr/>
        </p:nvCxnSpPr>
        <p:spPr>
          <a:xfrm rot="10800000" flipV="1">
            <a:off x="6419274" y="5244191"/>
            <a:ext cx="1304097" cy="338555"/>
          </a:xfrm>
          <a:prstGeom prst="curvedConnector3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  <a:headEnd type="none"/>
            <a:tailEnd type="none" w="sm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AutoShape 5">
            <a:extLst>
              <a:ext uri="{FF2B5EF4-FFF2-40B4-BE49-F238E27FC236}">
                <a16:creationId xmlns:a16="http://schemas.microsoft.com/office/drawing/2014/main" id="{60F7923A-FE89-F17E-1C4B-6331BD1892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1530" y="2586701"/>
            <a:ext cx="1034172" cy="460636"/>
          </a:xfrm>
          <a:prstGeom prst="rightArrow">
            <a:avLst>
              <a:gd name="adj1" fmla="val 61882"/>
              <a:gd name="adj2" fmla="val 36741"/>
            </a:avLst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b" anchorCtr="0"/>
          <a:lstStyle/>
          <a:p>
            <a:pPr marL="0" algn="ctr" defTabSz="914400" rtl="1" eaLnBrk="1" latinLnBrk="0" hangingPunct="1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JVM</a:t>
            </a:r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2873850A-6527-6FD5-57D7-BC197C4984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515" y="3273752"/>
            <a:ext cx="1646633" cy="79139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/>
        </p:spPr>
        <p:txBody>
          <a:bodyPr lIns="108000" tIns="97200" rIns="93600" bIns="97200" anchor="ctr" anchorCtr="0"/>
          <a:lstStyle>
            <a:defPPr>
              <a:defRPr lang="en-US"/>
            </a:defPPr>
            <a:lvl1pPr marL="342900" indent="-342900">
              <a:spcBef>
                <a:spcPts val="200"/>
              </a:spcBef>
              <a:defRPr sz="11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0"/>
              </a:spcBef>
            </a:pPr>
            <a:endParaRPr lang="en-US" sz="1000" dirty="0"/>
          </a:p>
        </p:txBody>
      </p:sp>
      <p:sp>
        <p:nvSpPr>
          <p:cNvPr id="25" name="Text Box 3">
            <a:extLst>
              <a:ext uri="{FF2B5EF4-FFF2-40B4-BE49-F238E27FC236}">
                <a16:creationId xmlns:a16="http://schemas.microsoft.com/office/drawing/2014/main" id="{CF3E5845-F071-10B7-6D73-10DDEDE1A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726" y="3169693"/>
            <a:ext cx="1646633" cy="79139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/>
        </p:spPr>
        <p:txBody>
          <a:bodyPr lIns="108000" tIns="97200" rIns="93600" bIns="97200" anchor="ctr" anchorCtr="0"/>
          <a:lstStyle>
            <a:defPPr>
              <a:defRPr lang="en-US"/>
            </a:defPPr>
            <a:lvl1pPr marL="342900" indent="-342900">
              <a:spcBef>
                <a:spcPts val="200"/>
              </a:spcBef>
              <a:defRPr sz="11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000" dirty="0"/>
              <a:t>class Brick</a:t>
            </a:r>
          </a:p>
          <a:p>
            <a:pPr>
              <a:spcBef>
                <a:spcPts val="0"/>
              </a:spcBef>
            </a:pPr>
            <a:r>
              <a:rPr lang="en-US" sz="1000" dirty="0"/>
              <a:t>  field int x,y;</a:t>
            </a:r>
          </a:p>
          <a:p>
            <a:pPr>
              <a:spcBef>
                <a:spcPts val="0"/>
              </a:spcBef>
            </a:pPr>
            <a:r>
              <a:rPr lang="en-US" sz="1000" dirty="0"/>
              <a:t>  ...</a:t>
            </a:r>
          </a:p>
          <a:p>
            <a:pPr>
              <a:spcBef>
                <a:spcPts val="0"/>
              </a:spcBef>
            </a:pPr>
            <a:r>
              <a:rPr lang="en-US" sz="1000" dirty="0"/>
              <a:t>}</a:t>
            </a:r>
          </a:p>
        </p:txBody>
      </p:sp>
      <p:sp>
        <p:nvSpPr>
          <p:cNvPr id="5" name="Text Box 3">
            <a:extLst>
              <a:ext uri="{FF2B5EF4-FFF2-40B4-BE49-F238E27FC236}">
                <a16:creationId xmlns:a16="http://schemas.microsoft.com/office/drawing/2014/main" id="{FB38DED4-105F-65D4-C136-8EDBF346F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3654" y="3240023"/>
            <a:ext cx="1268621" cy="79139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/>
        </p:spPr>
        <p:txBody>
          <a:bodyPr lIns="108000" tIns="190800" rIns="72000" bIns="190800" anchor="ctr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 dirty="0"/>
              <a:t>...</a:t>
            </a:r>
          </a:p>
          <a:p>
            <a:r>
              <a:rPr lang="en-US" sz="1000" dirty="0"/>
              <a:t>push arg 2</a:t>
            </a:r>
          </a:p>
          <a:p>
            <a:r>
              <a:rPr lang="en-US" sz="1000" dirty="0"/>
              <a:t>call Screen.clr</a:t>
            </a:r>
          </a:p>
          <a:p>
            <a:r>
              <a:rPr lang="en-US" sz="1000" dirty="0"/>
              <a:t>...</a:t>
            </a:r>
          </a:p>
        </p:txBody>
      </p:sp>
      <p:sp>
        <p:nvSpPr>
          <p:cNvPr id="24" name="Text Box 3">
            <a:extLst>
              <a:ext uri="{FF2B5EF4-FFF2-40B4-BE49-F238E27FC236}">
                <a16:creationId xmlns:a16="http://schemas.microsoft.com/office/drawing/2014/main" id="{8F762F60-25D6-8AD3-EAA7-EE80B51D01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8231" y="3160527"/>
            <a:ext cx="1268621" cy="79139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/>
        </p:spPr>
        <p:txBody>
          <a:bodyPr lIns="108000" tIns="190800" rIns="72000" bIns="190800" anchor="ctr" anchorCtr="0"/>
          <a:lstStyle>
            <a:defPPr>
              <a:defRPr lang="en-US"/>
            </a:defPPr>
            <a:lvl1pPr marL="342900" indent="-342900">
              <a:defRPr sz="1200">
                <a:latin typeface="Consolas"/>
                <a:ea typeface="ＭＳ Ｐゴシック" charset="0"/>
                <a:cs typeface="Consolas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 dirty="0"/>
              <a:t>...</a:t>
            </a:r>
          </a:p>
          <a:p>
            <a:r>
              <a:rPr lang="en-US" sz="1000" dirty="0"/>
              <a:t>push arg 2</a:t>
            </a:r>
          </a:p>
          <a:p>
            <a:r>
              <a:rPr lang="en-US" sz="1000" dirty="0"/>
              <a:t>call Screen.clr</a:t>
            </a:r>
          </a:p>
          <a:p>
            <a:r>
              <a:rPr lang="en-US" sz="1000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665301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Nand to Tetris Roadmap: Part II</a:t>
            </a:r>
            <a:endParaRPr lang="en-US" sz="2000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80902816-8B93-9249-BE31-9135D70E40C9}"/>
              </a:ext>
            </a:extLst>
          </p:cNvPr>
          <p:cNvSpPr/>
          <p:nvPr/>
        </p:nvSpPr>
        <p:spPr>
          <a:xfrm>
            <a:off x="564293" y="1169441"/>
            <a:ext cx="7941004" cy="2282852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Line 128">
            <a:extLst>
              <a:ext uri="{FF2B5EF4-FFF2-40B4-BE49-F238E27FC236}">
                <a16:creationId xmlns:a16="http://schemas.microsoft.com/office/drawing/2014/main" id="{897E8AAF-DB69-8049-B0AB-88BD1750D6FA}"/>
              </a:ext>
            </a:extLst>
          </p:cNvPr>
          <p:cNvSpPr>
            <a:spLocks noChangeShapeType="1"/>
          </p:cNvSpPr>
          <p:nvPr/>
        </p:nvSpPr>
        <p:spPr bwMode="auto">
          <a:xfrm>
            <a:off x="6149969" y="2562204"/>
            <a:ext cx="1123660" cy="441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52" name="Line 126">
            <a:extLst>
              <a:ext uri="{FF2B5EF4-FFF2-40B4-BE49-F238E27FC236}">
                <a16:creationId xmlns:a16="http://schemas.microsoft.com/office/drawing/2014/main" id="{6AD63C20-8509-AA4A-8097-BE2A87C73F4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41575" y="2183088"/>
            <a:ext cx="1108888" cy="1947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58" name="Line 124">
            <a:extLst>
              <a:ext uri="{FF2B5EF4-FFF2-40B4-BE49-F238E27FC236}">
                <a16:creationId xmlns:a16="http://schemas.microsoft.com/office/drawing/2014/main" id="{B3A28267-A683-0144-9A2F-07E144970DA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52219" y="1801423"/>
            <a:ext cx="1003985" cy="3985"/>
          </a:xfrm>
          <a:prstGeom prst="line">
            <a:avLst/>
          </a:prstGeom>
          <a:noFill/>
          <a:ln w="31750">
            <a:solidFill>
              <a:schemeClr val="bg1">
                <a:lumMod val="50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BF5BE9-44EC-034A-A671-EB5A8AEC7CE1}"/>
              </a:ext>
            </a:extLst>
          </p:cNvPr>
          <p:cNvSpPr txBox="1"/>
          <p:nvPr/>
        </p:nvSpPr>
        <p:spPr>
          <a:xfrm>
            <a:off x="9466729" y="18556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L"/>
          </a:p>
        </p:txBody>
      </p:sp>
      <p:sp>
        <p:nvSpPr>
          <p:cNvPr id="116" name="Text Box 111">
            <a:extLst>
              <a:ext uri="{FF2B5EF4-FFF2-40B4-BE49-F238E27FC236}">
                <a16:creationId xmlns:a16="http://schemas.microsoft.com/office/drawing/2014/main" id="{44473F58-3D33-934D-AB15-D85FA03248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5133" y="1993051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118" name="Text Box 110">
            <a:extLst>
              <a:ext uri="{FF2B5EF4-FFF2-40B4-BE49-F238E27FC236}">
                <a16:creationId xmlns:a16="http://schemas.microsoft.com/office/drawing/2014/main" id="{03C1A140-D5E3-6544-B431-B36554D3E0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65133" y="2328457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VM code</a:t>
            </a:r>
          </a:p>
        </p:txBody>
      </p:sp>
      <p:sp>
        <p:nvSpPr>
          <p:cNvPr id="119" name="Text Box 111">
            <a:extLst>
              <a:ext uri="{FF2B5EF4-FFF2-40B4-BE49-F238E27FC236}">
                <a16:creationId xmlns:a16="http://schemas.microsoft.com/office/drawing/2014/main" id="{74203340-CDE5-7741-83DD-BD1B53F813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940" y="2373297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sp>
        <p:nvSpPr>
          <p:cNvPr id="120" name="Text Box 110">
            <a:extLst>
              <a:ext uri="{FF2B5EF4-FFF2-40B4-BE49-F238E27FC236}">
                <a16:creationId xmlns:a16="http://schemas.microsoft.com/office/drawing/2014/main" id="{87358546-F86C-8A40-B0A5-8DD1048656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02940" y="2708703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300" dirty="0">
                <a:solidFill>
                  <a:srgbClr val="000000"/>
                </a:solidFill>
              </a:rPr>
              <a:t>machine language</a:t>
            </a:r>
          </a:p>
        </p:txBody>
      </p:sp>
      <p:sp>
        <p:nvSpPr>
          <p:cNvPr id="127" name="Rectangle 65">
            <a:extLst>
              <a:ext uri="{FF2B5EF4-FFF2-40B4-BE49-F238E27FC236}">
                <a16:creationId xmlns:a16="http://schemas.microsoft.com/office/drawing/2014/main" id="{1513162B-EA2B-1A4B-8EF4-7E8BEBA2B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5129" y="1351185"/>
            <a:ext cx="191238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hierarchy</a:t>
            </a:r>
          </a:p>
        </p:txBody>
      </p:sp>
      <p:sp>
        <p:nvSpPr>
          <p:cNvPr id="5" name="Rectangle 102">
            <a:extLst>
              <a:ext uri="{FF2B5EF4-FFF2-40B4-BE49-F238E27FC236}">
                <a16:creationId xmlns:a16="http://schemas.microsoft.com/office/drawing/2014/main" id="{CA814AB8-816D-4731-F2CC-ADE96B9BB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9645" y="1880328"/>
            <a:ext cx="8048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</a:t>
            </a:r>
          </a:p>
        </p:txBody>
      </p:sp>
      <p:sp>
        <p:nvSpPr>
          <p:cNvPr id="6" name="Rectangle 125">
            <a:extLst>
              <a:ext uri="{FF2B5EF4-FFF2-40B4-BE49-F238E27FC236}">
                <a16:creationId xmlns:a16="http://schemas.microsoft.com/office/drawing/2014/main" id="{1D337287-60D3-E3C4-0DD9-4142F3235D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8959" y="2241738"/>
            <a:ext cx="80489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compiler</a:t>
            </a:r>
          </a:p>
        </p:txBody>
      </p:sp>
      <p:sp>
        <p:nvSpPr>
          <p:cNvPr id="21" name="Line 136">
            <a:extLst>
              <a:ext uri="{FF2B5EF4-FFF2-40B4-BE49-F238E27FC236}">
                <a16:creationId xmlns:a16="http://schemas.microsoft.com/office/drawing/2014/main" id="{F29F8460-1EC9-3E9E-2227-0A1C9C15AAF8}"/>
              </a:ext>
            </a:extLst>
          </p:cNvPr>
          <p:cNvSpPr>
            <a:spLocks noChangeShapeType="1"/>
          </p:cNvSpPr>
          <p:nvPr/>
        </p:nvSpPr>
        <p:spPr bwMode="auto">
          <a:xfrm>
            <a:off x="7835550" y="3246945"/>
            <a:ext cx="38450" cy="1293774"/>
          </a:xfrm>
          <a:prstGeom prst="line">
            <a:avLst/>
          </a:prstGeom>
          <a:noFill/>
          <a:ln w="31750">
            <a:solidFill>
              <a:schemeClr val="tx1">
                <a:lumMod val="65000"/>
                <a:lumOff val="35000"/>
              </a:schemeClr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 dirty="0"/>
          </a:p>
        </p:txBody>
      </p:sp>
      <p:sp>
        <p:nvSpPr>
          <p:cNvPr id="22" name="Rectangle 137">
            <a:extLst>
              <a:ext uri="{FF2B5EF4-FFF2-40B4-BE49-F238E27FC236}">
                <a16:creationId xmlns:a16="http://schemas.microsoft.com/office/drawing/2014/main" id="{7BB11767-76A8-CC12-9BD2-D415E35C0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71035" y="3762345"/>
            <a:ext cx="950384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assembler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8B377F3-BA5E-0B1D-0270-831CE2A28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653" y="4540719"/>
            <a:ext cx="1569692" cy="126538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F1991BE-091C-F93B-E38C-0699B0BC0ADB}"/>
              </a:ext>
            </a:extLst>
          </p:cNvPr>
          <p:cNvGrpSpPr/>
          <p:nvPr/>
        </p:nvGrpSpPr>
        <p:grpSpPr>
          <a:xfrm>
            <a:off x="1610459" y="1990217"/>
            <a:ext cx="5498494" cy="2607746"/>
            <a:chOff x="1610459" y="1990217"/>
            <a:chExt cx="5498494" cy="260774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BA1A3DE-C115-9430-7319-C925631A9C80}"/>
                </a:ext>
              </a:extLst>
            </p:cNvPr>
            <p:cNvGrpSpPr/>
            <p:nvPr/>
          </p:nvGrpSpPr>
          <p:grpSpPr>
            <a:xfrm>
              <a:off x="6293565" y="1990217"/>
              <a:ext cx="815388" cy="520705"/>
              <a:chOff x="6293565" y="1990217"/>
              <a:chExt cx="815388" cy="520705"/>
            </a:xfrm>
          </p:grpSpPr>
          <p:sp>
            <p:nvSpPr>
              <p:cNvPr id="50" name="Rectangle 125">
                <a:extLst>
                  <a:ext uri="{FF2B5EF4-FFF2-40B4-BE49-F238E27FC236}">
                    <a16:creationId xmlns:a16="http://schemas.microsoft.com/office/drawing/2014/main" id="{5BB7B7CE-F0A2-622D-758F-BA4DB60654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4063" y="2310867"/>
                <a:ext cx="804890" cy="2000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Building a</a:t>
                </a: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82263A0-D6B7-BD58-A616-8602C091B4BC}"/>
                  </a:ext>
                </a:extLst>
              </p:cNvPr>
              <p:cNvSpPr/>
              <p:nvPr/>
            </p:nvSpPr>
            <p:spPr>
              <a:xfrm>
                <a:off x="6293565" y="1990217"/>
                <a:ext cx="341067" cy="25593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p7</a:t>
                </a: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6DACF0A0-5D63-4D64-0761-F18AC616654F}"/>
                  </a:ext>
                </a:extLst>
              </p:cNvPr>
              <p:cNvSpPr/>
              <p:nvPr/>
            </p:nvSpPr>
            <p:spPr>
              <a:xfrm>
                <a:off x="6714721" y="1990217"/>
                <a:ext cx="341067" cy="25593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p8</a:t>
                </a:r>
              </a:p>
            </p:txBody>
          </p:sp>
        </p:grpSp>
        <p:sp>
          <p:nvSpPr>
            <p:cNvPr id="63" name="Content Placeholder 2">
              <a:extLst>
                <a:ext uri="{FF2B5EF4-FFF2-40B4-BE49-F238E27FC236}">
                  <a16:creationId xmlns:a16="http://schemas.microsoft.com/office/drawing/2014/main" id="{4616DB7F-9EB8-05C1-B84D-05FF43BC7B6A}"/>
                </a:ext>
              </a:extLst>
            </p:cNvPr>
            <p:cNvSpPr txBox="1">
              <a:spLocks/>
            </p:cNvSpPr>
            <p:nvPr/>
          </p:nvSpPr>
          <p:spPr>
            <a:xfrm>
              <a:off x="1610459" y="3760944"/>
              <a:ext cx="4500011" cy="40372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2200"/>
                </a:spcBef>
                <a:buNone/>
              </a:pPr>
              <a:r>
                <a:rPr lang="en-US" sz="2000" u="sng" dirty="0"/>
                <a:t>Part II Projects</a:t>
              </a:r>
            </a:p>
            <a:p>
              <a:pPr>
                <a:spcBef>
                  <a:spcPts val="1600"/>
                </a:spcBef>
              </a:pPr>
              <a:endParaRPr lang="en-US" dirty="0"/>
            </a:p>
            <a:p>
              <a:pPr>
                <a:spcBef>
                  <a:spcPts val="1600"/>
                </a:spcBef>
              </a:pPr>
              <a:endParaRPr lang="en-US" dirty="0"/>
            </a:p>
            <a:p>
              <a:pPr>
                <a:spcBef>
                  <a:spcPts val="1600"/>
                </a:spcBef>
              </a:pPr>
              <a:endParaRPr lang="en-US" dirty="0"/>
            </a:p>
            <a:p>
              <a:pPr>
                <a:spcBef>
                  <a:spcPts val="1600"/>
                </a:spcBef>
              </a:pPr>
              <a:endParaRPr lang="en-US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AEB70F4-D481-7721-8956-AF25611FCA0E}"/>
                </a:ext>
              </a:extLst>
            </p:cNvPr>
            <p:cNvSpPr/>
            <p:nvPr/>
          </p:nvSpPr>
          <p:spPr>
            <a:xfrm>
              <a:off x="1709756" y="4228631"/>
              <a:ext cx="221727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600"/>
                </a:spcBef>
              </a:pPr>
              <a:r>
                <a:rPr lang="en-US" dirty="0">
                  <a:latin typeface="Times New Roman"/>
                  <a:cs typeface="Times New Roman"/>
                </a:rPr>
                <a:t>7, 8:   building a JVM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2529FE9-2212-9872-A4D8-12B869BEBBDD}"/>
              </a:ext>
            </a:extLst>
          </p:cNvPr>
          <p:cNvGrpSpPr/>
          <p:nvPr/>
        </p:nvGrpSpPr>
        <p:grpSpPr>
          <a:xfrm>
            <a:off x="1971279" y="1288329"/>
            <a:ext cx="4743442" cy="3708495"/>
            <a:chOff x="1971279" y="1288329"/>
            <a:chExt cx="4743442" cy="370849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9891DBD-765F-EA55-447F-3F009EDBA647}"/>
                </a:ext>
              </a:extLst>
            </p:cNvPr>
            <p:cNvGrpSpPr/>
            <p:nvPr/>
          </p:nvGrpSpPr>
          <p:grpSpPr>
            <a:xfrm>
              <a:off x="1994783" y="1288329"/>
              <a:ext cx="804890" cy="466889"/>
              <a:chOff x="1994783" y="1288329"/>
              <a:chExt cx="804890" cy="466889"/>
            </a:xfrm>
          </p:grpSpPr>
          <p:sp>
            <p:nvSpPr>
              <p:cNvPr id="49" name="Rectangle 102">
                <a:extLst>
                  <a:ext uri="{FF2B5EF4-FFF2-40B4-BE49-F238E27FC236}">
                    <a16:creationId xmlns:a16="http://schemas.microsoft.com/office/drawing/2014/main" id="{D9F91454-B82D-D394-D3B1-13936C450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4783" y="1555163"/>
                <a:ext cx="804890" cy="2000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Writing a</a:t>
                </a: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EBAE9E2F-80C9-F4FB-3E9E-C83681E6489C}"/>
                  </a:ext>
                </a:extLst>
              </p:cNvPr>
              <p:cNvSpPr/>
              <p:nvPr/>
            </p:nvSpPr>
            <p:spPr>
              <a:xfrm>
                <a:off x="2167363" y="1288329"/>
                <a:ext cx="341067" cy="25593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p9</a:t>
                </a:r>
              </a:p>
            </p:txBody>
          </p:sp>
        </p:grp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FBD44B1-1459-CD89-5179-97191E86693B}"/>
                </a:ext>
              </a:extLst>
            </p:cNvPr>
            <p:cNvSpPr/>
            <p:nvPr/>
          </p:nvSpPr>
          <p:spPr>
            <a:xfrm>
              <a:off x="1971279" y="4627492"/>
              <a:ext cx="47434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spcBef>
                  <a:spcPts val="1600"/>
                </a:spcBef>
              </a:pPr>
              <a:r>
                <a:rPr lang="en-US" dirty="0">
                  <a:latin typeface="Times New Roman"/>
                  <a:cs typeface="Times New Roman"/>
                </a:rPr>
                <a:t>9:  writing a some Jack programs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E929CC4-81FD-C195-CC5C-034947C30C17}"/>
              </a:ext>
            </a:extLst>
          </p:cNvPr>
          <p:cNvGrpSpPr/>
          <p:nvPr/>
        </p:nvGrpSpPr>
        <p:grpSpPr>
          <a:xfrm>
            <a:off x="1546406" y="1629872"/>
            <a:ext cx="3339852" cy="3797304"/>
            <a:chOff x="1546406" y="1629872"/>
            <a:chExt cx="3339852" cy="379730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BA5B6DE-EF4F-92B0-0DA7-2063B163C69E}"/>
                </a:ext>
              </a:extLst>
            </p:cNvPr>
            <p:cNvGrpSpPr/>
            <p:nvPr/>
          </p:nvGrpSpPr>
          <p:grpSpPr>
            <a:xfrm>
              <a:off x="4077197" y="1629872"/>
              <a:ext cx="809061" cy="503205"/>
              <a:chOff x="4077197" y="1629872"/>
              <a:chExt cx="809061" cy="503205"/>
            </a:xfrm>
          </p:grpSpPr>
          <p:sp>
            <p:nvSpPr>
              <p:cNvPr id="45" name="Rectangle 125">
                <a:extLst>
                  <a:ext uri="{FF2B5EF4-FFF2-40B4-BE49-F238E27FC236}">
                    <a16:creationId xmlns:a16="http://schemas.microsoft.com/office/drawing/2014/main" id="{4F89D44D-94DD-2084-1EE2-5078618632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1368" y="1933022"/>
                <a:ext cx="804890" cy="2000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3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Building a</a:t>
                </a: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01B797F9-2266-F47D-B387-7E2421B9F6C9}"/>
                  </a:ext>
                </a:extLst>
              </p:cNvPr>
              <p:cNvSpPr/>
              <p:nvPr/>
            </p:nvSpPr>
            <p:spPr>
              <a:xfrm>
                <a:off x="4077197" y="1629872"/>
                <a:ext cx="341067" cy="25593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p10</a:t>
                </a: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33F15423-80A0-11D8-185C-938A435CDB6F}"/>
                  </a:ext>
                </a:extLst>
              </p:cNvPr>
              <p:cNvSpPr/>
              <p:nvPr/>
            </p:nvSpPr>
            <p:spPr>
              <a:xfrm>
                <a:off x="4502681" y="1642769"/>
                <a:ext cx="341067" cy="255939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p11</a:t>
                </a:r>
              </a:p>
            </p:txBody>
          </p:sp>
        </p:grp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687C8AD-69E7-BF2F-41C9-4B2362B8D020}"/>
                </a:ext>
              </a:extLst>
            </p:cNvPr>
            <p:cNvSpPr/>
            <p:nvPr/>
          </p:nvSpPr>
          <p:spPr>
            <a:xfrm>
              <a:off x="1546406" y="5057844"/>
              <a:ext cx="292041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600"/>
                </a:spcBef>
              </a:pPr>
              <a:r>
                <a:rPr lang="en-US" dirty="0">
                  <a:latin typeface="Times New Roman"/>
                  <a:cs typeface="Times New Roman"/>
                </a:rPr>
                <a:t>10, 11:  building the compiler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F587CEC-D731-0217-3AD3-08FD8EA8528D}"/>
              </a:ext>
            </a:extLst>
          </p:cNvPr>
          <p:cNvGrpSpPr/>
          <p:nvPr/>
        </p:nvGrpSpPr>
        <p:grpSpPr>
          <a:xfrm>
            <a:off x="1921866" y="2782107"/>
            <a:ext cx="3326552" cy="3075419"/>
            <a:chOff x="1921866" y="2782107"/>
            <a:chExt cx="3326552" cy="3075419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6EF0E1F-32E4-24A3-F53B-B9913E9DE6EA}"/>
                </a:ext>
              </a:extLst>
            </p:cNvPr>
            <p:cNvSpPr/>
            <p:nvPr/>
          </p:nvSpPr>
          <p:spPr>
            <a:xfrm>
              <a:off x="3083261" y="2782107"/>
              <a:ext cx="341067" cy="25593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p12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A8F84B9-0010-BFC3-C966-1F181B2E581A}"/>
                </a:ext>
              </a:extLst>
            </p:cNvPr>
            <p:cNvSpPr/>
            <p:nvPr/>
          </p:nvSpPr>
          <p:spPr>
            <a:xfrm>
              <a:off x="1921866" y="5488194"/>
              <a:ext cx="33265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600"/>
                </a:spcBef>
              </a:pPr>
              <a:r>
                <a:rPr lang="en-US" dirty="0">
                  <a:latin typeface="Times New Roman"/>
                  <a:cs typeface="Times New Roman"/>
                </a:rPr>
                <a:t>12:  building an operating system.</a:t>
              </a:r>
            </a:p>
          </p:txBody>
        </p:sp>
      </p:grpSp>
      <p:sp>
        <p:nvSpPr>
          <p:cNvPr id="68" name="Text Box 111">
            <a:extLst>
              <a:ext uri="{FF2B5EF4-FFF2-40B4-BE49-F238E27FC236}">
                <a16:creationId xmlns:a16="http://schemas.microsoft.com/office/drawing/2014/main" id="{9EC47F2C-636C-425E-A9BA-A79D9CE37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743" y="1641232"/>
            <a:ext cx="1060055" cy="335406"/>
          </a:xfrm>
          <a:prstGeom prst="rect">
            <a:avLst/>
          </a:prstGeom>
          <a:solidFill>
            <a:srgbClr val="FFDFBF"/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abstraction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BF89693F-35BD-B673-FC52-0B6890F430C2}"/>
              </a:ext>
            </a:extLst>
          </p:cNvPr>
          <p:cNvGrpSpPr/>
          <p:nvPr/>
        </p:nvGrpSpPr>
        <p:grpSpPr>
          <a:xfrm>
            <a:off x="2742293" y="2092728"/>
            <a:ext cx="1060456" cy="607162"/>
            <a:chOff x="2607287" y="2101540"/>
            <a:chExt cx="1060456" cy="607162"/>
          </a:xfrm>
        </p:grpSpPr>
        <p:sp>
          <p:nvSpPr>
            <p:cNvPr id="70" name="Text Box 111">
              <a:extLst>
                <a:ext uri="{FF2B5EF4-FFF2-40B4-BE49-F238E27FC236}">
                  <a16:creationId xmlns:a16="http://schemas.microsoft.com/office/drawing/2014/main" id="{97797E3C-0758-09FA-A2B4-D1C0054855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7287" y="2101540"/>
              <a:ext cx="1060055" cy="161639"/>
            </a:xfrm>
            <a:prstGeom prst="rect">
              <a:avLst/>
            </a:prstGeom>
            <a:solidFill>
              <a:srgbClr val="FFDFB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1" name="Text Box 110">
              <a:extLst>
                <a:ext uri="{FF2B5EF4-FFF2-40B4-BE49-F238E27FC236}">
                  <a16:creationId xmlns:a16="http://schemas.microsoft.com/office/drawing/2014/main" id="{70975ED6-169D-95FB-4CDA-54E0B9216B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7688" y="2259127"/>
              <a:ext cx="1060055" cy="449575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317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rIns="0" bIns="46800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72" name="Rectangle 127">
              <a:extLst>
                <a:ext uri="{FF2B5EF4-FFF2-40B4-BE49-F238E27FC236}">
                  <a16:creationId xmlns:a16="http://schemas.microsoft.com/office/drawing/2014/main" id="{11384436-AFFF-2A24-9833-3EE79704ED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2865" y="2477890"/>
              <a:ext cx="410416" cy="1846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OS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3" name="Text Box 110">
            <a:extLst>
              <a:ext uri="{FF2B5EF4-FFF2-40B4-BE49-F238E27FC236}">
                <a16:creationId xmlns:a16="http://schemas.microsoft.com/office/drawing/2014/main" id="{AB9A68AB-360C-D4CF-13F2-BDD3E16CA5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5743" y="1976638"/>
            <a:ext cx="1060055" cy="47006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17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rIns="0" bIns="46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100" dirty="0">
                <a:solidFill>
                  <a:srgbClr val="000000"/>
                </a:solidFill>
              </a:rPr>
              <a:t>high-level</a:t>
            </a:r>
            <a:br>
              <a:rPr lang="en-US" sz="1100" dirty="0">
                <a:solidFill>
                  <a:srgbClr val="000000"/>
                </a:solidFill>
              </a:rPr>
            </a:br>
            <a:r>
              <a:rPr lang="en-US" sz="1100" dirty="0">
                <a:solidFill>
                  <a:srgbClr val="000000"/>
                </a:solidFill>
              </a:rPr>
              <a:t>language</a:t>
            </a:r>
          </a:p>
        </p:txBody>
      </p:sp>
      <p:sp>
        <p:nvSpPr>
          <p:cNvPr id="16" name="Rectangle 127">
            <a:extLst>
              <a:ext uri="{FF2B5EF4-FFF2-40B4-BE49-F238E27FC236}">
                <a16:creationId xmlns:a16="http://schemas.microsoft.com/office/drawing/2014/main" id="{936466F9-13B1-58F9-260F-2FECECC3A9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1289" y="2613795"/>
            <a:ext cx="946690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Arial"/>
                <a:cs typeface="Arial"/>
              </a:rPr>
              <a:t>JVM</a:t>
            </a:r>
            <a:endParaRPr lang="en-US" sz="1400" dirty="0">
              <a:latin typeface="Arial"/>
              <a:cs typeface="Arial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C6022A5-B828-4535-BD0C-7EA197D7FD94}"/>
              </a:ext>
            </a:extLst>
          </p:cNvPr>
          <p:cNvGrpSpPr/>
          <p:nvPr/>
        </p:nvGrpSpPr>
        <p:grpSpPr>
          <a:xfrm>
            <a:off x="768259" y="1375166"/>
            <a:ext cx="1031791" cy="771296"/>
            <a:chOff x="506028" y="1375166"/>
            <a:chExt cx="1031791" cy="771296"/>
          </a:xfrm>
        </p:grpSpPr>
        <p:sp>
          <p:nvSpPr>
            <p:cNvPr id="10" name="Freeform 98">
              <a:extLst>
                <a:ext uri="{FF2B5EF4-FFF2-40B4-BE49-F238E27FC236}">
                  <a16:creationId xmlns:a16="http://schemas.microsoft.com/office/drawing/2014/main" id="{6F85358D-094E-3FBD-0004-9892B6183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028" y="1375166"/>
              <a:ext cx="1031791" cy="771296"/>
            </a:xfrm>
            <a:custGeom>
              <a:avLst/>
              <a:gdLst>
                <a:gd name="T0" fmla="*/ 106363 w 748"/>
                <a:gd name="T1" fmla="*/ 304800 h 445"/>
                <a:gd name="T2" fmla="*/ 7938 w 748"/>
                <a:gd name="T3" fmla="*/ 333375 h 445"/>
                <a:gd name="T4" fmla="*/ 122238 w 748"/>
                <a:gd name="T5" fmla="*/ 373062 h 445"/>
                <a:gd name="T6" fmla="*/ 28575 w 748"/>
                <a:gd name="T7" fmla="*/ 458787 h 445"/>
                <a:gd name="T8" fmla="*/ 153988 w 748"/>
                <a:gd name="T9" fmla="*/ 498475 h 445"/>
                <a:gd name="T10" fmla="*/ 84138 w 748"/>
                <a:gd name="T11" fmla="*/ 581025 h 445"/>
                <a:gd name="T12" fmla="*/ 241300 w 748"/>
                <a:gd name="T13" fmla="*/ 596900 h 445"/>
                <a:gd name="T14" fmla="*/ 265113 w 748"/>
                <a:gd name="T15" fmla="*/ 693737 h 445"/>
                <a:gd name="T16" fmla="*/ 400050 w 748"/>
                <a:gd name="T17" fmla="*/ 657225 h 445"/>
                <a:gd name="T18" fmla="*/ 501650 w 748"/>
                <a:gd name="T19" fmla="*/ 706437 h 445"/>
                <a:gd name="T20" fmla="*/ 576263 w 748"/>
                <a:gd name="T21" fmla="*/ 658812 h 445"/>
                <a:gd name="T22" fmla="*/ 655638 w 748"/>
                <a:gd name="T23" fmla="*/ 706437 h 445"/>
                <a:gd name="T24" fmla="*/ 727075 w 748"/>
                <a:gd name="T25" fmla="*/ 649287 h 445"/>
                <a:gd name="T26" fmla="*/ 830263 w 748"/>
                <a:gd name="T27" fmla="*/ 688975 h 445"/>
                <a:gd name="T28" fmla="*/ 923925 w 748"/>
                <a:gd name="T29" fmla="*/ 612775 h 445"/>
                <a:gd name="T30" fmla="*/ 1093788 w 748"/>
                <a:gd name="T31" fmla="*/ 636587 h 445"/>
                <a:gd name="T32" fmla="*/ 1050925 w 748"/>
                <a:gd name="T33" fmla="*/ 547687 h 445"/>
                <a:gd name="T34" fmla="*/ 1166813 w 748"/>
                <a:gd name="T35" fmla="*/ 536575 h 445"/>
                <a:gd name="T36" fmla="*/ 1087438 w 748"/>
                <a:gd name="T37" fmla="*/ 434975 h 445"/>
                <a:gd name="T38" fmla="*/ 1187450 w 748"/>
                <a:gd name="T39" fmla="*/ 381000 h 445"/>
                <a:gd name="T40" fmla="*/ 1058863 w 748"/>
                <a:gd name="T41" fmla="*/ 317500 h 445"/>
                <a:gd name="T42" fmla="*/ 1130300 w 748"/>
                <a:gd name="T43" fmla="*/ 228600 h 445"/>
                <a:gd name="T44" fmla="*/ 995363 w 748"/>
                <a:gd name="T45" fmla="*/ 223837 h 445"/>
                <a:gd name="T46" fmla="*/ 1050925 w 748"/>
                <a:gd name="T47" fmla="*/ 122237 h 445"/>
                <a:gd name="T48" fmla="*/ 882650 w 748"/>
                <a:gd name="T49" fmla="*/ 134937 h 445"/>
                <a:gd name="T50" fmla="*/ 871538 w 748"/>
                <a:gd name="T51" fmla="*/ 30162 h 445"/>
                <a:gd name="T52" fmla="*/ 700088 w 748"/>
                <a:gd name="T53" fmla="*/ 77787 h 445"/>
                <a:gd name="T54" fmla="*/ 638175 w 748"/>
                <a:gd name="T55" fmla="*/ 0 h 445"/>
                <a:gd name="T56" fmla="*/ 528638 w 748"/>
                <a:gd name="T57" fmla="*/ 69850 h 445"/>
                <a:gd name="T58" fmla="*/ 423863 w 748"/>
                <a:gd name="T59" fmla="*/ 0 h 445"/>
                <a:gd name="T60" fmla="*/ 358775 w 748"/>
                <a:gd name="T61" fmla="*/ 106362 h 445"/>
                <a:gd name="T62" fmla="*/ 241300 w 748"/>
                <a:gd name="T63" fmla="*/ 49212 h 445"/>
                <a:gd name="T64" fmla="*/ 246063 w 748"/>
                <a:gd name="T65" fmla="*/ 142875 h 445"/>
                <a:gd name="T66" fmla="*/ 98425 w 748"/>
                <a:gd name="T67" fmla="*/ 114300 h 445"/>
                <a:gd name="T68" fmla="*/ 134938 w 748"/>
                <a:gd name="T69" fmla="*/ 211137 h 445"/>
                <a:gd name="T70" fmla="*/ 0 w 748"/>
                <a:gd name="T71" fmla="*/ 204787 h 445"/>
                <a:gd name="T72" fmla="*/ 106363 w 748"/>
                <a:gd name="T73" fmla="*/ 304800 h 44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748" h="445">
                  <a:moveTo>
                    <a:pt x="67" y="192"/>
                  </a:moveTo>
                  <a:lnTo>
                    <a:pt x="5" y="210"/>
                  </a:lnTo>
                  <a:lnTo>
                    <a:pt x="77" y="235"/>
                  </a:lnTo>
                  <a:lnTo>
                    <a:pt x="18" y="289"/>
                  </a:lnTo>
                  <a:lnTo>
                    <a:pt x="97" y="314"/>
                  </a:lnTo>
                  <a:lnTo>
                    <a:pt x="53" y="366"/>
                  </a:lnTo>
                  <a:lnTo>
                    <a:pt x="152" y="376"/>
                  </a:lnTo>
                  <a:lnTo>
                    <a:pt x="167" y="437"/>
                  </a:lnTo>
                  <a:lnTo>
                    <a:pt x="252" y="414"/>
                  </a:lnTo>
                  <a:lnTo>
                    <a:pt x="316" y="445"/>
                  </a:lnTo>
                  <a:lnTo>
                    <a:pt x="363" y="415"/>
                  </a:lnTo>
                  <a:lnTo>
                    <a:pt x="413" y="445"/>
                  </a:lnTo>
                  <a:lnTo>
                    <a:pt x="458" y="409"/>
                  </a:lnTo>
                  <a:lnTo>
                    <a:pt x="523" y="434"/>
                  </a:lnTo>
                  <a:lnTo>
                    <a:pt x="582" y="386"/>
                  </a:lnTo>
                  <a:lnTo>
                    <a:pt x="689" y="401"/>
                  </a:lnTo>
                  <a:lnTo>
                    <a:pt x="662" y="345"/>
                  </a:lnTo>
                  <a:lnTo>
                    <a:pt x="735" y="338"/>
                  </a:lnTo>
                  <a:lnTo>
                    <a:pt x="685" y="274"/>
                  </a:lnTo>
                  <a:lnTo>
                    <a:pt x="748" y="240"/>
                  </a:lnTo>
                  <a:lnTo>
                    <a:pt x="667" y="200"/>
                  </a:lnTo>
                  <a:lnTo>
                    <a:pt x="712" y="144"/>
                  </a:lnTo>
                  <a:lnTo>
                    <a:pt x="627" y="141"/>
                  </a:lnTo>
                  <a:lnTo>
                    <a:pt x="662" y="77"/>
                  </a:lnTo>
                  <a:lnTo>
                    <a:pt x="556" y="85"/>
                  </a:lnTo>
                  <a:lnTo>
                    <a:pt x="549" y="19"/>
                  </a:lnTo>
                  <a:lnTo>
                    <a:pt x="441" y="49"/>
                  </a:lnTo>
                  <a:lnTo>
                    <a:pt x="402" y="0"/>
                  </a:lnTo>
                  <a:lnTo>
                    <a:pt x="333" y="44"/>
                  </a:lnTo>
                  <a:lnTo>
                    <a:pt x="267" y="0"/>
                  </a:lnTo>
                  <a:lnTo>
                    <a:pt x="226" y="67"/>
                  </a:lnTo>
                  <a:lnTo>
                    <a:pt x="152" y="31"/>
                  </a:lnTo>
                  <a:lnTo>
                    <a:pt x="155" y="90"/>
                  </a:lnTo>
                  <a:lnTo>
                    <a:pt x="62" y="72"/>
                  </a:lnTo>
                  <a:lnTo>
                    <a:pt x="85" y="133"/>
                  </a:lnTo>
                  <a:lnTo>
                    <a:pt x="0" y="129"/>
                  </a:lnTo>
                  <a:lnTo>
                    <a:pt x="67" y="192"/>
                  </a:lnTo>
                  <a:close/>
                </a:path>
              </a:pathLst>
            </a:custGeom>
            <a:solidFill>
              <a:srgbClr val="FFFF00"/>
            </a:solidFill>
            <a:ln w="3175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sz="1600" dirty="0"/>
            </a:p>
          </p:txBody>
        </p:sp>
        <p:sp>
          <p:nvSpPr>
            <p:cNvPr id="17" name="Rectangle 99">
              <a:extLst>
                <a:ext uri="{FF2B5EF4-FFF2-40B4-BE49-F238E27FC236}">
                  <a16:creationId xmlns:a16="http://schemas.microsoft.com/office/drawing/2014/main" id="{76F4CFF7-D63A-1F75-F09F-8713A69D2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8875" y="1574274"/>
              <a:ext cx="591380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abstract</a:t>
              </a:r>
              <a:endParaRPr lang="en-US" sz="1400" dirty="0"/>
            </a:p>
          </p:txBody>
        </p:sp>
        <p:sp>
          <p:nvSpPr>
            <p:cNvPr id="18" name="Rectangle 100">
              <a:extLst>
                <a:ext uri="{FF2B5EF4-FFF2-40B4-BE49-F238E27FC236}">
                  <a16:creationId xmlns:a16="http://schemas.microsoft.com/office/drawing/2014/main" id="{50798CE6-C3F3-76E0-8A29-66C0E3E23F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802" y="1763456"/>
              <a:ext cx="582852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</a:rPr>
                <a:t>concept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682385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129341" y="1155446"/>
            <a:ext cx="5217002" cy="1757029"/>
            <a:chOff x="1183799" y="1030143"/>
            <a:chExt cx="6498650" cy="2463934"/>
          </a:xfrm>
        </p:grpSpPr>
        <p:grpSp>
          <p:nvGrpSpPr>
            <p:cNvPr id="4" name="Group 35"/>
            <p:cNvGrpSpPr>
              <a:grpSpLocks/>
            </p:cNvGrpSpPr>
            <p:nvPr/>
          </p:nvGrpSpPr>
          <p:grpSpPr bwMode="auto">
            <a:xfrm>
              <a:off x="6012161" y="1065666"/>
              <a:ext cx="1670288" cy="2273485"/>
              <a:chOff x="3417" y="754"/>
              <a:chExt cx="2343" cy="2631"/>
            </a:xfrm>
          </p:grpSpPr>
          <p:pic>
            <p:nvPicPr>
              <p:cNvPr id="5" name="Picture 36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018"/>
              <a:stretch>
                <a:fillRect/>
              </a:stretch>
            </p:blipFill>
            <p:spPr bwMode="auto">
              <a:xfrm>
                <a:off x="3417" y="754"/>
                <a:ext cx="2343" cy="2631"/>
              </a:xfrm>
              <a:prstGeom prst="rect">
                <a:avLst/>
              </a:prstGeom>
              <a:solidFill>
                <a:srgbClr val="C1F3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pic>
            <p:nvPicPr>
              <p:cNvPr id="6" name="Picture 37" descr="Bouquet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541" t="5888" r="39604"/>
              <a:stretch>
                <a:fillRect/>
              </a:stretch>
            </p:blipFill>
            <p:spPr bwMode="auto">
              <a:xfrm>
                <a:off x="4209" y="980"/>
                <a:ext cx="974" cy="20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blipFill dpi="0" rotWithShape="0">
                      <a:blip r:embed="rId4"/>
                      <a:srcRect l="23541" t="5888" r="39604"/>
                      <a:tile tx="0" ty="0" sx="100000" sy="100000" flip="none" algn="tl"/>
                    </a:blip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</p:grpSp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/>
            <a:srcRect t="6341"/>
            <a:stretch/>
          </p:blipFill>
          <p:spPr>
            <a:xfrm>
              <a:off x="1183799" y="1030143"/>
              <a:ext cx="1825069" cy="2463934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3250199" y="1613934"/>
              <a:ext cx="2447284" cy="1224135"/>
              <a:chOff x="1957770" y="2938955"/>
              <a:chExt cx="1715705" cy="1530465"/>
            </a:xfrm>
          </p:grpSpPr>
          <p:sp>
            <p:nvSpPr>
              <p:cNvPr id="9" name="AutoShape 42"/>
              <p:cNvSpPr>
                <a:spLocks noChangeArrowheads="1"/>
              </p:cNvSpPr>
              <p:nvPr/>
            </p:nvSpPr>
            <p:spPr bwMode="auto">
              <a:xfrm>
                <a:off x="1957770" y="2938955"/>
                <a:ext cx="1715705" cy="1530465"/>
              </a:xfrm>
              <a:prstGeom prst="rightArrow">
                <a:avLst>
                  <a:gd name="adj1" fmla="val 50000"/>
                  <a:gd name="adj2" fmla="val 36993"/>
                </a:avLst>
              </a:prstGeom>
              <a:solidFill>
                <a:srgbClr val="296AA7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solidFill>
                    <a:schemeClr val="bg1"/>
                  </a:solidFill>
                  <a:cs typeface="+mn-cs"/>
                </a:endParaRPr>
              </a:p>
            </p:txBody>
          </p:sp>
          <p:sp>
            <p:nvSpPr>
              <p:cNvPr id="10" name="Rectangle 43"/>
              <p:cNvSpPr>
                <a:spLocks noChangeArrowheads="1"/>
              </p:cNvSpPr>
              <p:nvPr/>
            </p:nvSpPr>
            <p:spPr bwMode="auto">
              <a:xfrm>
                <a:off x="2020055" y="3376946"/>
                <a:ext cx="1456752" cy="5771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CC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defRPr/>
                </a:pPr>
                <a:r>
                  <a:rPr lang="en-US" dirty="0">
                    <a:solidFill>
                      <a:schemeClr val="bg1"/>
                    </a:solidFill>
                    <a:cs typeface="+mn-cs"/>
                  </a:rPr>
                  <a:t>Nand to Tetris</a:t>
                </a:r>
              </a:p>
            </p:txBody>
          </p:sp>
        </p:grpSp>
      </p:grpSp>
      <p:sp>
        <p:nvSpPr>
          <p:cNvPr id="14" name="Rectangle 3">
            <a:extLst>
              <a:ext uri="{FF2B5EF4-FFF2-40B4-BE49-F238E27FC236}">
                <a16:creationId xmlns:a16="http://schemas.microsoft.com/office/drawing/2014/main" id="{4D1D6333-612C-F84D-B1B2-556F0001E643}"/>
              </a:ext>
            </a:extLst>
          </p:cNvPr>
          <p:cNvSpPr txBox="1">
            <a:spLocks noChangeArrowheads="1"/>
          </p:cNvSpPr>
          <p:nvPr/>
        </p:nvSpPr>
        <p:spPr>
          <a:xfrm>
            <a:off x="5004670" y="3142594"/>
            <a:ext cx="4529073" cy="322297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80000"/>
              </a:spcBef>
              <a:buNone/>
            </a:pPr>
            <a:r>
              <a:rPr lang="en-US" altLang="en-US" sz="1600" u="sng" dirty="0">
                <a:ea typeface="Times New Roman" panose="02020603050405020304" pitchFamily="18" charset="0"/>
                <a:cs typeface="Times New Roman" panose="02020603050405020304" pitchFamily="18" charset="0"/>
              </a:rPr>
              <a:t>Compilation:</a:t>
            </a:r>
            <a:r>
              <a:rPr lang="en-US" alt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 Lexical analysis, top-down parsing, symbol tables, pushdown automata, virtual machine, code generation, implementation of arrays and objects. </a:t>
            </a:r>
          </a:p>
          <a:p>
            <a:pPr marL="0" indent="0">
              <a:spcBef>
                <a:spcPct val="80000"/>
              </a:spcBef>
              <a:buNone/>
            </a:pPr>
            <a:r>
              <a:rPr lang="en-US" altLang="en-US" sz="1600" u="sng" dirty="0">
                <a:ea typeface="Times New Roman" panose="02020603050405020304" pitchFamily="18" charset="0"/>
                <a:cs typeface="Times New Roman" panose="02020603050405020304" pitchFamily="18" charset="0"/>
              </a:rPr>
              <a:t>Data structures and algorithms:</a:t>
            </a:r>
            <a:r>
              <a:rPr lang="en-US" alt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 Stacks, trees,</a:t>
            </a:r>
            <a:br>
              <a:rPr lang="en-US" alt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hash tables, lists, recursion, arithmetic algorithms, geometric algorithms, time / space</a:t>
            </a:r>
            <a:br>
              <a:rPr lang="en-US" alt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complexity</a:t>
            </a:r>
          </a:p>
          <a:p>
            <a:pPr marL="0" indent="0">
              <a:spcBef>
                <a:spcPct val="80000"/>
              </a:spcBef>
              <a:buNone/>
            </a:pPr>
            <a:r>
              <a:rPr lang="en-US" altLang="en-US" sz="1600" u="sng" dirty="0">
                <a:ea typeface="Times New Roman" panose="02020603050405020304" pitchFamily="18" charset="0"/>
                <a:cs typeface="Times New Roman" panose="02020603050405020304" pitchFamily="18" charset="0"/>
              </a:rPr>
              <a:t>Engineering:</a:t>
            </a:r>
            <a:r>
              <a:rPr lang="en-US" alt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 Abstraction / implementation, modular design, API design and documentation, unit testing, quality assurance, programming at the large.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9B0DFD70-516D-F941-87CC-7E0D74E181D7}"/>
              </a:ext>
            </a:extLst>
          </p:cNvPr>
          <p:cNvSpPr txBox="1">
            <a:spLocks noChangeArrowheads="1"/>
          </p:cNvSpPr>
          <p:nvPr/>
        </p:nvSpPr>
        <p:spPr>
          <a:xfrm>
            <a:off x="673741" y="3128483"/>
            <a:ext cx="4472047" cy="30000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80000"/>
              </a:spcBef>
              <a:buNone/>
            </a:pPr>
            <a:r>
              <a:rPr lang="en-US" altLang="en-US" sz="1600" u="sng" dirty="0">
                <a:ea typeface="Times New Roman" panose="02020603050405020304" pitchFamily="18" charset="0"/>
                <a:cs typeface="Times New Roman" panose="02020603050405020304" pitchFamily="18" charset="0"/>
              </a:rPr>
              <a:t>Hardware:</a:t>
            </a:r>
            <a:r>
              <a:rPr lang="en-US" alt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 Logic gates, Boolean arithmetic, multiplexors, flip-flops, registers, RAM units, counters, Hardware Description Language, chip simulation and testing.</a:t>
            </a:r>
            <a:r>
              <a:rPr lang="en-US" altLang="en-US" sz="1600" dirty="0"/>
              <a:t> </a:t>
            </a:r>
          </a:p>
          <a:p>
            <a:pPr marL="0" indent="0">
              <a:spcBef>
                <a:spcPct val="80000"/>
              </a:spcBef>
              <a:buNone/>
            </a:pPr>
            <a:r>
              <a:rPr lang="en-US" altLang="en-US" sz="1600" u="sng" dirty="0">
                <a:ea typeface="Times New Roman" panose="02020603050405020304" pitchFamily="18" charset="0"/>
                <a:cs typeface="Times New Roman" panose="02020603050405020304" pitchFamily="18" charset="0"/>
              </a:rPr>
              <a:t>Architecture:</a:t>
            </a:r>
            <a:r>
              <a:rPr lang="en-US" alt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 ALU/CPU design and implementation, addressing modes, memory-mapped </a:t>
            </a:r>
            <a:r>
              <a:rPr lang="en-US" altLang="en-US" sz="1600"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/O, machine code, assembly language programming, </a:t>
            </a:r>
            <a:endParaRPr lang="en-US" altLang="en-US" sz="1600" dirty="0"/>
          </a:p>
          <a:p>
            <a:pPr marL="0" indent="0">
              <a:spcBef>
                <a:spcPct val="80000"/>
              </a:spcBef>
              <a:buNone/>
            </a:pPr>
            <a:r>
              <a:rPr lang="en-US" altLang="en-US" sz="1600" u="sng" dirty="0">
                <a:ea typeface="Times New Roman" panose="02020603050405020304" pitchFamily="18" charset="0"/>
                <a:cs typeface="Times New Roman" panose="02020603050405020304" pitchFamily="18" charset="0"/>
              </a:rPr>
              <a:t>Programming Languages:</a:t>
            </a:r>
            <a:r>
              <a:rPr lang="en-US" altLang="en-US" sz="1600" dirty="0">
                <a:ea typeface="Times New Roman" panose="02020603050405020304" pitchFamily="18" charset="0"/>
                <a:cs typeface="Times New Roman" panose="02020603050405020304" pitchFamily="18" charset="0"/>
              </a:rPr>
              <a:t> Object-based design and programming, abstract data types, scoping rules, syntax and semantics, references. 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E24F69D-6855-F446-B3A5-30B298D0A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Take home lessons</a:t>
            </a:r>
          </a:p>
        </p:txBody>
      </p:sp>
    </p:spTree>
    <p:extLst>
      <p:ext uri="{BB962C8B-B14F-4D97-AF65-F5344CB8AC3E}">
        <p14:creationId xmlns:p14="http://schemas.microsoft.com/office/powerpoint/2010/main" val="581878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A3B67985-8AB6-1E4A-B1CA-49EEF3C91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2175" y="776107"/>
            <a:ext cx="2665309" cy="911568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US" sz="3200" spc="200" dirty="0"/>
              <a:t>  </a:t>
            </a:r>
          </a:p>
        </p:txBody>
      </p:sp>
      <p:sp>
        <p:nvSpPr>
          <p:cNvPr id="14" name="Text Box 9">
            <a:extLst>
              <a:ext uri="{FF2B5EF4-FFF2-40B4-BE49-F238E27FC236}">
                <a16:creationId xmlns:a16="http://schemas.microsoft.com/office/drawing/2014/main" id="{79D12DC5-7F98-8E49-9ADB-82F89FC35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" y="1930114"/>
            <a:ext cx="2035629" cy="183827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201600" tIns="144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Prints some numbers</a:t>
            </a:r>
          </a:p>
          <a:p>
            <a:pPr algn="l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i = 1</a:t>
            </a:r>
          </a:p>
          <a:p>
            <a:pPr algn="l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while (i &lt; 4) {</a:t>
            </a:r>
          </a:p>
          <a:p>
            <a:pPr algn="l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print(i);</a:t>
            </a:r>
          </a:p>
          <a:p>
            <a:pPr algn="l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i = i + 1;</a:t>
            </a:r>
          </a:p>
          <a:p>
            <a:pPr algn="l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}</a:t>
            </a:r>
          </a:p>
          <a:p>
            <a:pPr algn="l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...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1FC92EB-FE0F-1D4F-BEDB-018D51705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994" y="668180"/>
            <a:ext cx="1795847" cy="1523526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3103F96-622F-474C-B13D-5CC9E7719CF2}"/>
              </a:ext>
            </a:extLst>
          </p:cNvPr>
          <p:cNvSpPr/>
          <p:nvPr/>
        </p:nvSpPr>
        <p:spPr>
          <a:xfrm>
            <a:off x="6579064" y="757372"/>
            <a:ext cx="1650709" cy="93030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2D893D-4479-054E-84D2-F5DBF5BBC1BD}"/>
              </a:ext>
            </a:extLst>
          </p:cNvPr>
          <p:cNvSpPr txBox="1"/>
          <p:nvPr/>
        </p:nvSpPr>
        <p:spPr>
          <a:xfrm>
            <a:off x="6603895" y="734298"/>
            <a:ext cx="473485" cy="727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89803" dir="2700000" sx="96000" sy="96000" algn="ctr" rotWithShape="0">
              <a:srgbClr val="293973">
                <a:alpha val="74998"/>
              </a:srgbClr>
            </a:outerShdw>
          </a:effectLst>
        </p:spPr>
        <p:txBody>
          <a:bodyPr lIns="144000" tIns="108000" rIns="0" bIns="46800"/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  <a:defRPr sz="1050">
                <a:latin typeface="Consolas" charset="0"/>
                <a:ea typeface="Arial Unicode MS" charset="0"/>
                <a:cs typeface="Consolas" charset="0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1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2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3</a:t>
            </a:r>
          </a:p>
          <a:p>
            <a:pPr>
              <a:lnSpc>
                <a:spcPct val="100000"/>
              </a:lnSpc>
            </a:pPr>
            <a:endParaRPr lang="en-US" sz="1600" b="1" dirty="0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562750F2-A80A-1B4F-A9A0-A0E31AF12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298" y="1577339"/>
            <a:ext cx="2174170" cy="381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 defTabSz="914400" rtl="1" eaLnBrk="1" latinLnBrk="0" hangingPunct="1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Java / Python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28A5A77-E4D5-5B40-89F3-E1AFCB9A0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207287" y="2129894"/>
            <a:ext cx="2496448" cy="201323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221E552-2574-5244-A4D0-9DA03B24B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3048518" y="1363604"/>
            <a:ext cx="2496446" cy="1523526"/>
          </a:xfrm>
          <a:prstGeom prst="rect">
            <a:avLst/>
          </a:prstGeom>
        </p:spPr>
      </p:pic>
      <p:sp>
        <p:nvSpPr>
          <p:cNvPr id="32" name="Rectangle 10">
            <a:extLst>
              <a:ext uri="{FF2B5EF4-FFF2-40B4-BE49-F238E27FC236}">
                <a16:creationId xmlns:a16="http://schemas.microsoft.com/office/drawing/2014/main" id="{FD9FC79E-FA6B-944B-B47A-F8868348D9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7970" y="1612987"/>
            <a:ext cx="2317541" cy="624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 algn="ctr" defTabSz="914400" rtl="1" eaLnBrk="1" latinLnBrk="0" hangingPunct="1">
              <a:buClr>
                <a:srgbClr val="006600"/>
              </a:buClr>
              <a:buSzPct val="85000"/>
            </a:pPr>
            <a:r>
              <a:rPr lang="en-US" sz="16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Wow!</a:t>
            </a:r>
          </a:p>
          <a:p>
            <a:pPr marL="342900" indent="-342900" algn="ctr" defTabSz="914400" rtl="1" eaLnBrk="1" latinLnBrk="0" hangingPunct="1">
              <a:buClr>
                <a:srgbClr val="006600"/>
              </a:buClr>
              <a:buSzPct val="85000"/>
            </a:pPr>
            <a:r>
              <a:rPr lang="en-US" sz="16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How did this happen?</a:t>
            </a:r>
          </a:p>
        </p:txBody>
      </p:sp>
      <p:sp>
        <p:nvSpPr>
          <p:cNvPr id="33" name="Title 2">
            <a:extLst>
              <a:ext uri="{FF2B5EF4-FFF2-40B4-BE49-F238E27FC236}">
                <a16:creationId xmlns:a16="http://schemas.microsoft.com/office/drawing/2014/main" id="{B264BFF9-B15F-6446-BB7E-4914EFC2EC7B}"/>
              </a:ext>
            </a:extLst>
          </p:cNvPr>
          <p:cNvSpPr txBox="1">
            <a:spLocks/>
          </p:cNvSpPr>
          <p:nvPr/>
        </p:nvSpPr>
        <p:spPr>
          <a:xfrm>
            <a:off x="838200" y="296614"/>
            <a:ext cx="7799284" cy="577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r>
              <a:rPr lang="en-IL"/>
              <a:t>Hello World</a:t>
            </a:r>
          </a:p>
        </p:txBody>
      </p:sp>
    </p:spTree>
    <p:extLst>
      <p:ext uri="{BB962C8B-B14F-4D97-AF65-F5344CB8AC3E}">
        <p14:creationId xmlns:p14="http://schemas.microsoft.com/office/powerpoint/2010/main" val="1215200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E0BCE0DB-37C0-0948-A847-5107E6816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2175" y="776107"/>
            <a:ext cx="2665309" cy="911568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US" sz="3200" spc="200" dirty="0"/>
              <a:t>  </a:t>
            </a:r>
          </a:p>
        </p:txBody>
      </p:sp>
      <p:sp>
        <p:nvSpPr>
          <p:cNvPr id="15" name="AutoShape 5">
            <a:extLst>
              <a:ext uri="{FF2B5EF4-FFF2-40B4-BE49-F238E27FC236}">
                <a16:creationId xmlns:a16="http://schemas.microsoft.com/office/drawing/2014/main" id="{2AFF468D-921E-A846-BD20-EA7971F61E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5509" y="2556466"/>
            <a:ext cx="971214" cy="912488"/>
          </a:xfrm>
          <a:prstGeom prst="rightArrow">
            <a:avLst>
              <a:gd name="adj1" fmla="val 50000"/>
              <a:gd name="adj2" fmla="val 40000"/>
            </a:avLst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rIns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compile</a:t>
            </a:r>
          </a:p>
        </p:txBody>
      </p:sp>
      <p:sp>
        <p:nvSpPr>
          <p:cNvPr id="14" name="Text Box 9">
            <a:extLst>
              <a:ext uri="{FF2B5EF4-FFF2-40B4-BE49-F238E27FC236}">
                <a16:creationId xmlns:a16="http://schemas.microsoft.com/office/drawing/2014/main" id="{79D12DC5-7F98-8E49-9ADB-82F89FC35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" y="1930114"/>
            <a:ext cx="2035629" cy="183827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201600" tIns="144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Prints some numbers</a:t>
            </a:r>
          </a:p>
          <a:p>
            <a:pPr algn="l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i = 1</a:t>
            </a:r>
          </a:p>
          <a:p>
            <a:pPr algn="l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while (i &lt; 4) {</a:t>
            </a:r>
          </a:p>
          <a:p>
            <a:pPr algn="l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print(i);</a:t>
            </a:r>
          </a:p>
          <a:p>
            <a:pPr algn="l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i = i + 1;</a:t>
            </a:r>
          </a:p>
          <a:p>
            <a:pPr algn="l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}</a:t>
            </a:r>
          </a:p>
          <a:p>
            <a:pPr algn="l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C64870-852B-7B46-A892-74098A82AC13}"/>
              </a:ext>
            </a:extLst>
          </p:cNvPr>
          <p:cNvSpPr txBox="1"/>
          <p:nvPr/>
        </p:nvSpPr>
        <p:spPr>
          <a:xfrm>
            <a:off x="3935949" y="1937013"/>
            <a:ext cx="1564594" cy="233390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sx="96000" sy="96000" algn="ctr" rotWithShape="0">
              <a:srgbClr val="293973">
                <a:alpha val="74998"/>
              </a:srgbClr>
            </a:outerShdw>
          </a:effectLst>
        </p:spPr>
        <p:txBody>
          <a:bodyPr lIns="144000" tIns="108000" rIns="0" bIns="46800"/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  <a:defRPr sz="1050">
                <a:latin typeface="Consolas" charset="0"/>
                <a:ea typeface="Arial Unicode MS" charset="0"/>
                <a:cs typeface="Consolas" charset="0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sz="1100" dirty="0"/>
              <a:t>0000000000010000</a:t>
            </a:r>
          </a:p>
          <a:p>
            <a:r>
              <a:rPr lang="en-US" sz="1100" dirty="0"/>
              <a:t>1110111111001000</a:t>
            </a:r>
          </a:p>
          <a:p>
            <a:r>
              <a:rPr lang="en-US" sz="1100" dirty="0"/>
              <a:t>0000000000010001</a:t>
            </a:r>
          </a:p>
          <a:p>
            <a:r>
              <a:rPr lang="en-US" sz="1100" dirty="0"/>
              <a:t>1110101010001000</a:t>
            </a:r>
          </a:p>
          <a:p>
            <a:r>
              <a:rPr lang="en-US" sz="1100" dirty="0"/>
              <a:t>0000000000010000</a:t>
            </a:r>
          </a:p>
          <a:p>
            <a:r>
              <a:rPr lang="en-US" sz="1100" dirty="0"/>
              <a:t>1111110000010000</a:t>
            </a:r>
          </a:p>
          <a:p>
            <a:r>
              <a:rPr lang="en-US" sz="1100" dirty="0"/>
              <a:t>0000000000000000</a:t>
            </a:r>
          </a:p>
          <a:p>
            <a:r>
              <a:rPr lang="en-US" sz="1100" dirty="0"/>
              <a:t>1111010011010000</a:t>
            </a:r>
          </a:p>
          <a:p>
            <a:r>
              <a:rPr lang="en-US" sz="1100" dirty="0"/>
              <a:t>0000000000010010</a:t>
            </a:r>
          </a:p>
          <a:p>
            <a:r>
              <a:rPr lang="en-US" sz="1100" dirty="0"/>
              <a:t>1110001100000001</a:t>
            </a:r>
          </a:p>
          <a:p>
            <a:r>
              <a:rPr lang="en-US" sz="1100" dirty="0"/>
              <a:t>0000000000010000</a:t>
            </a:r>
          </a:p>
          <a:p>
            <a:r>
              <a:rPr lang="en-US" sz="1100" dirty="0"/>
              <a:t>1111110000010000</a:t>
            </a:r>
          </a:p>
          <a:p>
            <a:r>
              <a:rPr lang="en-US" sz="1100" dirty="0"/>
              <a:t>...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1FC92EB-FE0F-1D4F-BEDB-018D51705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994" y="668180"/>
            <a:ext cx="1795847" cy="1523526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3103F96-622F-474C-B13D-5CC9E7719CF2}"/>
              </a:ext>
            </a:extLst>
          </p:cNvPr>
          <p:cNvSpPr/>
          <p:nvPr/>
        </p:nvSpPr>
        <p:spPr>
          <a:xfrm>
            <a:off x="6579064" y="757372"/>
            <a:ext cx="1650709" cy="93030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2D893D-4479-054E-84D2-F5DBF5BBC1BD}"/>
              </a:ext>
            </a:extLst>
          </p:cNvPr>
          <p:cNvSpPr txBox="1"/>
          <p:nvPr/>
        </p:nvSpPr>
        <p:spPr>
          <a:xfrm>
            <a:off x="6603895" y="734298"/>
            <a:ext cx="473485" cy="727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89803" dir="2700000" sx="96000" sy="96000" algn="ctr" rotWithShape="0">
              <a:srgbClr val="293973">
                <a:alpha val="74998"/>
              </a:srgbClr>
            </a:outerShdw>
          </a:effectLst>
        </p:spPr>
        <p:txBody>
          <a:bodyPr lIns="144000" tIns="108000" rIns="0" bIns="46800"/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  <a:defRPr sz="1050">
                <a:latin typeface="Consolas" charset="0"/>
                <a:ea typeface="Arial Unicode MS" charset="0"/>
                <a:cs typeface="Consolas" charset="0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1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2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3</a:t>
            </a:r>
          </a:p>
          <a:p>
            <a:pPr>
              <a:lnSpc>
                <a:spcPct val="100000"/>
              </a:lnSpc>
            </a:pPr>
            <a:endParaRPr lang="en-US" sz="1600" b="1" dirty="0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562750F2-A80A-1B4F-A9A0-A0E31AF12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298" y="1577339"/>
            <a:ext cx="2174170" cy="381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 defTabSz="914400" rtl="1" eaLnBrk="1" latinLnBrk="0" hangingPunct="1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Java / Python</a:t>
            </a:r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7505AE27-4873-ED49-BB27-60A520471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6723" y="1592536"/>
            <a:ext cx="2174170" cy="381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 defTabSz="914400" rtl="1" eaLnBrk="1" latinLnBrk="0" hangingPunct="1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Binary code</a:t>
            </a: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CC0A65F1-1A12-6B47-8D38-78F904D07F80}"/>
              </a:ext>
            </a:extLst>
          </p:cNvPr>
          <p:cNvSpPr txBox="1">
            <a:spLocks/>
          </p:cNvSpPr>
          <p:nvPr/>
        </p:nvSpPr>
        <p:spPr>
          <a:xfrm>
            <a:off x="838200" y="296614"/>
            <a:ext cx="7799284" cy="577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r>
              <a:rPr lang="en-IL"/>
              <a:t>Hello, World Below</a:t>
            </a:r>
          </a:p>
        </p:txBody>
      </p:sp>
    </p:spTree>
    <p:extLst>
      <p:ext uri="{BB962C8B-B14F-4D97-AF65-F5344CB8AC3E}">
        <p14:creationId xmlns:p14="http://schemas.microsoft.com/office/powerpoint/2010/main" val="3789780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F3507DAB-D264-0946-8E15-B48777714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2175" y="776107"/>
            <a:ext cx="2665309" cy="911568"/>
          </a:xfrm>
          <a:solidFill>
            <a:schemeClr val="bg1"/>
          </a:solidFill>
        </p:spPr>
        <p:txBody>
          <a:bodyPr>
            <a:normAutofit/>
          </a:bodyPr>
          <a:lstStyle/>
          <a:p>
            <a:pPr algn="ctr"/>
            <a:r>
              <a:rPr lang="en-US" sz="3200" spc="200" dirty="0"/>
              <a:t>  </a:t>
            </a:r>
          </a:p>
        </p:txBody>
      </p:sp>
      <p:sp>
        <p:nvSpPr>
          <p:cNvPr id="15" name="AutoShape 5">
            <a:extLst>
              <a:ext uri="{FF2B5EF4-FFF2-40B4-BE49-F238E27FC236}">
                <a16:creationId xmlns:a16="http://schemas.microsoft.com/office/drawing/2014/main" id="{2AFF468D-921E-A846-BD20-EA7971F61E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5509" y="2556466"/>
            <a:ext cx="971214" cy="912488"/>
          </a:xfrm>
          <a:prstGeom prst="rightArrow">
            <a:avLst>
              <a:gd name="adj1" fmla="val 50000"/>
              <a:gd name="adj2" fmla="val 40000"/>
            </a:avLst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0" rIns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compile</a:t>
            </a:r>
          </a:p>
        </p:txBody>
      </p:sp>
      <p:sp>
        <p:nvSpPr>
          <p:cNvPr id="14" name="Text Box 9">
            <a:extLst>
              <a:ext uri="{FF2B5EF4-FFF2-40B4-BE49-F238E27FC236}">
                <a16:creationId xmlns:a16="http://schemas.microsoft.com/office/drawing/2014/main" id="{79D12DC5-7F98-8E49-9ADB-82F89FC35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520" y="1930114"/>
            <a:ext cx="2035629" cy="183827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201600" tIns="144000" rIns="0" bIns="46800"/>
          <a:lstStyle>
            <a:lvl1pPr marL="342900" indent="-3429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100" dirty="0">
                <a:solidFill>
                  <a:schemeClr val="accent6">
                    <a:lumMod val="75000"/>
                  </a:schemeClr>
                </a:solidFill>
                <a:latin typeface="Consolas" charset="0"/>
                <a:ea typeface="Arial Unicode MS" charset="0"/>
                <a:cs typeface="Consolas" charset="0"/>
              </a:rPr>
              <a:t>// Prints some numbers</a:t>
            </a:r>
          </a:p>
          <a:p>
            <a:pPr algn="l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i = 1</a:t>
            </a:r>
          </a:p>
          <a:p>
            <a:pPr algn="l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while (i &lt; 4) {</a:t>
            </a:r>
          </a:p>
          <a:p>
            <a:pPr algn="l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print(i);</a:t>
            </a:r>
          </a:p>
          <a:p>
            <a:pPr algn="l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   i = i + 1;</a:t>
            </a:r>
          </a:p>
          <a:p>
            <a:pPr algn="l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}</a:t>
            </a:r>
          </a:p>
          <a:p>
            <a:pPr algn="l">
              <a:spcBef>
                <a:spcPts val="3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200" dirty="0">
                <a:latin typeface="Consolas" charset="0"/>
                <a:ea typeface="Arial Unicode MS" charset="0"/>
                <a:cs typeface="Consolas" charset="0"/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C64870-852B-7B46-A892-74098A82AC13}"/>
              </a:ext>
            </a:extLst>
          </p:cNvPr>
          <p:cNvSpPr txBox="1"/>
          <p:nvPr/>
        </p:nvSpPr>
        <p:spPr>
          <a:xfrm>
            <a:off x="3935949" y="1937013"/>
            <a:ext cx="1564594" cy="233390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63500" dist="89803" dir="2700000" sx="96000" sy="96000" algn="ctr" rotWithShape="0">
              <a:srgbClr val="293973">
                <a:alpha val="74998"/>
              </a:srgbClr>
            </a:outerShdw>
          </a:effectLst>
        </p:spPr>
        <p:txBody>
          <a:bodyPr lIns="144000" tIns="108000" rIns="0" bIns="46800"/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  <a:defRPr sz="1050">
                <a:latin typeface="Consolas" charset="0"/>
                <a:ea typeface="Arial Unicode MS" charset="0"/>
                <a:cs typeface="Consolas" charset="0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r>
              <a:rPr lang="en-US" sz="1100" dirty="0"/>
              <a:t>0000000000010000</a:t>
            </a:r>
          </a:p>
          <a:p>
            <a:r>
              <a:rPr lang="en-US" sz="1100" dirty="0"/>
              <a:t>1110111111001000</a:t>
            </a:r>
          </a:p>
          <a:p>
            <a:r>
              <a:rPr lang="en-US" sz="1100" dirty="0"/>
              <a:t>0000000000010001</a:t>
            </a:r>
          </a:p>
          <a:p>
            <a:r>
              <a:rPr lang="en-US" sz="1100" dirty="0"/>
              <a:t>1110101010001000</a:t>
            </a:r>
          </a:p>
          <a:p>
            <a:r>
              <a:rPr lang="en-US" sz="1100" dirty="0"/>
              <a:t>0000000000010000</a:t>
            </a:r>
          </a:p>
          <a:p>
            <a:r>
              <a:rPr lang="en-US" sz="1100" dirty="0"/>
              <a:t>1111110000010000</a:t>
            </a:r>
          </a:p>
          <a:p>
            <a:r>
              <a:rPr lang="en-US" sz="1100" dirty="0"/>
              <a:t>0000000000000000</a:t>
            </a:r>
          </a:p>
          <a:p>
            <a:r>
              <a:rPr lang="en-US" sz="1100" dirty="0"/>
              <a:t>1111010011010000</a:t>
            </a:r>
          </a:p>
          <a:p>
            <a:r>
              <a:rPr lang="en-US" sz="1100" dirty="0"/>
              <a:t>0000000000010010</a:t>
            </a:r>
          </a:p>
          <a:p>
            <a:r>
              <a:rPr lang="en-US" sz="1100" dirty="0"/>
              <a:t>1110001100000001</a:t>
            </a:r>
          </a:p>
          <a:p>
            <a:r>
              <a:rPr lang="en-US" sz="1100" dirty="0"/>
              <a:t>0000000000010000</a:t>
            </a:r>
          </a:p>
          <a:p>
            <a:r>
              <a:rPr lang="en-US" sz="1100" dirty="0"/>
              <a:t>1111110000010000</a:t>
            </a:r>
          </a:p>
          <a:p>
            <a:r>
              <a:rPr lang="en-US" sz="1100" dirty="0"/>
              <a:t>...</a:t>
            </a:r>
          </a:p>
        </p:txBody>
      </p:sp>
      <p:sp>
        <p:nvSpPr>
          <p:cNvPr id="8" name="AutoShape 5">
            <a:extLst>
              <a:ext uri="{FF2B5EF4-FFF2-40B4-BE49-F238E27FC236}">
                <a16:creationId xmlns:a16="http://schemas.microsoft.com/office/drawing/2014/main" id="{D32AD693-F1F0-3D41-9AA7-D8A5B554D1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8995" y="2554430"/>
            <a:ext cx="979185" cy="912488"/>
          </a:xfrm>
          <a:prstGeom prst="rightArrow">
            <a:avLst>
              <a:gd name="adj1" fmla="val 50000"/>
              <a:gd name="adj2" fmla="val 40000"/>
            </a:avLst>
          </a:prstGeom>
          <a:solidFill>
            <a:schemeClr val="accent2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execute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1FC92EB-FE0F-1D4F-BEDB-018D51705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994" y="668180"/>
            <a:ext cx="1795847" cy="1523526"/>
          </a:xfrm>
          <a:prstGeom prst="rect">
            <a:avLst/>
          </a:prstGeom>
        </p:spPr>
      </p:pic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3103F96-622F-474C-B13D-5CC9E7719CF2}"/>
              </a:ext>
            </a:extLst>
          </p:cNvPr>
          <p:cNvSpPr/>
          <p:nvPr/>
        </p:nvSpPr>
        <p:spPr>
          <a:xfrm>
            <a:off x="6579064" y="757372"/>
            <a:ext cx="1650709" cy="93030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2D893D-4479-054E-84D2-F5DBF5BBC1BD}"/>
              </a:ext>
            </a:extLst>
          </p:cNvPr>
          <p:cNvSpPr txBox="1"/>
          <p:nvPr/>
        </p:nvSpPr>
        <p:spPr>
          <a:xfrm>
            <a:off x="6603895" y="734298"/>
            <a:ext cx="473485" cy="7279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dist="89803" dir="2700000" sx="96000" sy="96000" algn="ctr" rotWithShape="0">
              <a:srgbClr val="293973">
                <a:alpha val="74998"/>
              </a:srgbClr>
            </a:outerShdw>
          </a:effectLst>
        </p:spPr>
        <p:txBody>
          <a:bodyPr lIns="144000" tIns="108000" rIns="0" bIns="46800"/>
          <a:lstStyle>
            <a:defPPr>
              <a:defRPr lang="en-US"/>
            </a:defPPr>
            <a:lvl1pPr marL="342900" indent="-342900">
              <a:lnSpc>
                <a:spcPct val="90000"/>
              </a:lnSpc>
              <a:spcBef>
                <a:spcPct val="10000"/>
              </a:spcBef>
              <a:buClr>
                <a:srgbClr val="006600"/>
              </a:buClr>
              <a:buSzPct val="85000"/>
              <a:buFont typeface="Wingdings" charset="0"/>
              <a:buNone/>
              <a:defRPr sz="1050">
                <a:latin typeface="Consolas" charset="0"/>
                <a:ea typeface="Arial Unicode MS" charset="0"/>
                <a:cs typeface="Consolas" charset="0"/>
              </a:defRPr>
            </a:lvl1pPr>
            <a:lvl2pPr marL="742950" indent="-285750">
              <a:defRPr sz="2400"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1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2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3</a:t>
            </a:r>
          </a:p>
          <a:p>
            <a:pPr>
              <a:lnSpc>
                <a:spcPct val="100000"/>
              </a:lnSpc>
            </a:pPr>
            <a:endParaRPr lang="en-US" sz="1600" b="1" dirty="0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562750F2-A80A-1B4F-A9A0-A0E31AF12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298" y="1577339"/>
            <a:ext cx="2174170" cy="381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 defTabSz="914400" rtl="1" eaLnBrk="1" latinLnBrk="0" hangingPunct="1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Java / Python</a:t>
            </a:r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7505AE27-4873-ED49-BB27-60A5204710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6723" y="1592536"/>
            <a:ext cx="2174170" cy="381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/>
          <a:p>
            <a:pPr marL="342900" indent="-342900" defTabSz="914400" rtl="1" eaLnBrk="1" latinLnBrk="0" hangingPunct="1">
              <a:spcBef>
                <a:spcPct val="60000"/>
              </a:spcBef>
              <a:spcAft>
                <a:spcPct val="70000"/>
              </a:spcAft>
              <a:buClr>
                <a:srgbClr val="006600"/>
              </a:buClr>
              <a:buSzPct val="85000"/>
            </a:pPr>
            <a:r>
              <a:rPr lang="en-US" sz="16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Binary code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D9C5DB7-967A-A640-9EFA-9952FDE21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064" y="2570599"/>
            <a:ext cx="2218548" cy="1114035"/>
          </a:xfrm>
          <a:prstGeom prst="rect">
            <a:avLst/>
          </a:prstGeom>
        </p:spPr>
      </p:pic>
      <p:sp>
        <p:nvSpPr>
          <p:cNvPr id="26" name="Freeform 25">
            <a:extLst>
              <a:ext uri="{FF2B5EF4-FFF2-40B4-BE49-F238E27FC236}">
                <a16:creationId xmlns:a16="http://schemas.microsoft.com/office/drawing/2014/main" id="{C143C76F-F383-DF43-95F3-0404CEC88F74}"/>
              </a:ext>
            </a:extLst>
          </p:cNvPr>
          <p:cNvSpPr/>
          <p:nvPr/>
        </p:nvSpPr>
        <p:spPr>
          <a:xfrm>
            <a:off x="7232683" y="2100127"/>
            <a:ext cx="425832" cy="554424"/>
          </a:xfrm>
          <a:custGeom>
            <a:avLst/>
            <a:gdLst>
              <a:gd name="connsiteX0" fmla="*/ 0 w 666750"/>
              <a:gd name="connsiteY0" fmla="*/ 809625 h 827874"/>
              <a:gd name="connsiteX1" fmla="*/ 166688 w 666750"/>
              <a:gd name="connsiteY1" fmla="*/ 814388 h 827874"/>
              <a:gd name="connsiteX2" fmla="*/ 190500 w 666750"/>
              <a:gd name="connsiteY2" fmla="*/ 795338 h 827874"/>
              <a:gd name="connsiteX3" fmla="*/ 223838 w 666750"/>
              <a:gd name="connsiteY3" fmla="*/ 781050 h 827874"/>
              <a:gd name="connsiteX4" fmla="*/ 238125 w 666750"/>
              <a:gd name="connsiteY4" fmla="*/ 771525 h 827874"/>
              <a:gd name="connsiteX5" fmla="*/ 285750 w 666750"/>
              <a:gd name="connsiteY5" fmla="*/ 752475 h 827874"/>
              <a:gd name="connsiteX6" fmla="*/ 304800 w 666750"/>
              <a:gd name="connsiteY6" fmla="*/ 738188 h 827874"/>
              <a:gd name="connsiteX7" fmla="*/ 338138 w 666750"/>
              <a:gd name="connsiteY7" fmla="*/ 714375 h 827874"/>
              <a:gd name="connsiteX8" fmla="*/ 371475 w 666750"/>
              <a:gd name="connsiteY8" fmla="*/ 681038 h 827874"/>
              <a:gd name="connsiteX9" fmla="*/ 385763 w 666750"/>
              <a:gd name="connsiteY9" fmla="*/ 666750 h 827874"/>
              <a:gd name="connsiteX10" fmla="*/ 400050 w 666750"/>
              <a:gd name="connsiteY10" fmla="*/ 647700 h 827874"/>
              <a:gd name="connsiteX11" fmla="*/ 423863 w 666750"/>
              <a:gd name="connsiteY11" fmla="*/ 590550 h 827874"/>
              <a:gd name="connsiteX12" fmla="*/ 409575 w 666750"/>
              <a:gd name="connsiteY12" fmla="*/ 485775 h 827874"/>
              <a:gd name="connsiteX13" fmla="*/ 381000 w 666750"/>
              <a:gd name="connsiteY13" fmla="*/ 461963 h 827874"/>
              <a:gd name="connsiteX14" fmla="*/ 309563 w 666750"/>
              <a:gd name="connsiteY14" fmla="*/ 466725 h 827874"/>
              <a:gd name="connsiteX15" fmla="*/ 295275 w 666750"/>
              <a:gd name="connsiteY15" fmla="*/ 471488 h 827874"/>
              <a:gd name="connsiteX16" fmla="*/ 280988 w 666750"/>
              <a:gd name="connsiteY16" fmla="*/ 485775 h 827874"/>
              <a:gd name="connsiteX17" fmla="*/ 271463 w 666750"/>
              <a:gd name="connsiteY17" fmla="*/ 500063 h 827874"/>
              <a:gd name="connsiteX18" fmla="*/ 280988 w 666750"/>
              <a:gd name="connsiteY18" fmla="*/ 566738 h 827874"/>
              <a:gd name="connsiteX19" fmla="*/ 304800 w 666750"/>
              <a:gd name="connsiteY19" fmla="*/ 595313 h 827874"/>
              <a:gd name="connsiteX20" fmla="*/ 319088 w 666750"/>
              <a:gd name="connsiteY20" fmla="*/ 600075 h 827874"/>
              <a:gd name="connsiteX21" fmla="*/ 361950 w 666750"/>
              <a:gd name="connsiteY21" fmla="*/ 609600 h 827874"/>
              <a:gd name="connsiteX22" fmla="*/ 414338 w 666750"/>
              <a:gd name="connsiteY22" fmla="*/ 619125 h 827874"/>
              <a:gd name="connsiteX23" fmla="*/ 490538 w 666750"/>
              <a:gd name="connsiteY23" fmla="*/ 604838 h 827874"/>
              <a:gd name="connsiteX24" fmla="*/ 561975 w 666750"/>
              <a:gd name="connsiteY24" fmla="*/ 585788 h 827874"/>
              <a:gd name="connsiteX25" fmla="*/ 600075 w 666750"/>
              <a:gd name="connsiteY25" fmla="*/ 566738 h 827874"/>
              <a:gd name="connsiteX26" fmla="*/ 619125 w 666750"/>
              <a:gd name="connsiteY26" fmla="*/ 547688 h 827874"/>
              <a:gd name="connsiteX27" fmla="*/ 628650 w 666750"/>
              <a:gd name="connsiteY27" fmla="*/ 533400 h 827874"/>
              <a:gd name="connsiteX28" fmla="*/ 652463 w 666750"/>
              <a:gd name="connsiteY28" fmla="*/ 495300 h 827874"/>
              <a:gd name="connsiteX29" fmla="*/ 666750 w 666750"/>
              <a:gd name="connsiteY29" fmla="*/ 409575 h 827874"/>
              <a:gd name="connsiteX30" fmla="*/ 661988 w 666750"/>
              <a:gd name="connsiteY30" fmla="*/ 290513 h 827874"/>
              <a:gd name="connsiteX31" fmla="*/ 657225 w 666750"/>
              <a:gd name="connsiteY31" fmla="*/ 271463 h 827874"/>
              <a:gd name="connsiteX32" fmla="*/ 647700 w 666750"/>
              <a:gd name="connsiteY32" fmla="*/ 242888 h 827874"/>
              <a:gd name="connsiteX33" fmla="*/ 642938 w 666750"/>
              <a:gd name="connsiteY33" fmla="*/ 228600 h 827874"/>
              <a:gd name="connsiteX34" fmla="*/ 633413 w 666750"/>
              <a:gd name="connsiteY34" fmla="*/ 209550 h 827874"/>
              <a:gd name="connsiteX35" fmla="*/ 628650 w 666750"/>
              <a:gd name="connsiteY35" fmla="*/ 190500 h 827874"/>
              <a:gd name="connsiteX36" fmla="*/ 623888 w 666750"/>
              <a:gd name="connsiteY36" fmla="*/ 176213 h 827874"/>
              <a:gd name="connsiteX37" fmla="*/ 619125 w 666750"/>
              <a:gd name="connsiteY37" fmla="*/ 157163 h 827874"/>
              <a:gd name="connsiteX38" fmla="*/ 609600 w 666750"/>
              <a:gd name="connsiteY38" fmla="*/ 128588 h 827874"/>
              <a:gd name="connsiteX39" fmla="*/ 604838 w 666750"/>
              <a:gd name="connsiteY39" fmla="*/ 109538 h 827874"/>
              <a:gd name="connsiteX40" fmla="*/ 590550 w 666750"/>
              <a:gd name="connsiteY40" fmla="*/ 61913 h 827874"/>
              <a:gd name="connsiteX41" fmla="*/ 600075 w 666750"/>
              <a:gd name="connsiteY41" fmla="*/ 4763 h 827874"/>
              <a:gd name="connsiteX42" fmla="*/ 604838 w 666750"/>
              <a:gd name="connsiteY42" fmla="*/ 0 h 827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66750" h="827874">
                <a:moveTo>
                  <a:pt x="0" y="809625"/>
                </a:moveTo>
                <a:cubicBezTo>
                  <a:pt x="62575" y="834655"/>
                  <a:pt x="45819" y="831655"/>
                  <a:pt x="166688" y="814388"/>
                </a:cubicBezTo>
                <a:cubicBezTo>
                  <a:pt x="176751" y="812951"/>
                  <a:pt x="181720" y="800460"/>
                  <a:pt x="190500" y="795338"/>
                </a:cubicBezTo>
                <a:cubicBezTo>
                  <a:pt x="200943" y="789246"/>
                  <a:pt x="213024" y="786457"/>
                  <a:pt x="223838" y="781050"/>
                </a:cubicBezTo>
                <a:cubicBezTo>
                  <a:pt x="228957" y="778490"/>
                  <a:pt x="232928" y="773924"/>
                  <a:pt x="238125" y="771525"/>
                </a:cubicBezTo>
                <a:cubicBezTo>
                  <a:pt x="253649" y="764360"/>
                  <a:pt x="272072" y="762734"/>
                  <a:pt x="285750" y="752475"/>
                </a:cubicBezTo>
                <a:cubicBezTo>
                  <a:pt x="292100" y="747713"/>
                  <a:pt x="298341" y="742801"/>
                  <a:pt x="304800" y="738188"/>
                </a:cubicBezTo>
                <a:cubicBezTo>
                  <a:pt x="316887" y="729555"/>
                  <a:pt x="326720" y="724755"/>
                  <a:pt x="338138" y="714375"/>
                </a:cubicBezTo>
                <a:cubicBezTo>
                  <a:pt x="349766" y="703804"/>
                  <a:pt x="360363" y="692150"/>
                  <a:pt x="371475" y="681038"/>
                </a:cubicBezTo>
                <a:cubicBezTo>
                  <a:pt x="376238" y="676275"/>
                  <a:pt x="381722" y="672138"/>
                  <a:pt x="385763" y="666750"/>
                </a:cubicBezTo>
                <a:lnTo>
                  <a:pt x="400050" y="647700"/>
                </a:lnTo>
                <a:cubicBezTo>
                  <a:pt x="412943" y="609022"/>
                  <a:pt x="405085" y="628105"/>
                  <a:pt x="423863" y="590550"/>
                </a:cubicBezTo>
                <a:cubicBezTo>
                  <a:pt x="422214" y="562523"/>
                  <a:pt x="427996" y="515250"/>
                  <a:pt x="409575" y="485775"/>
                </a:cubicBezTo>
                <a:cubicBezTo>
                  <a:pt x="403027" y="475298"/>
                  <a:pt x="390875" y="468546"/>
                  <a:pt x="381000" y="461963"/>
                </a:cubicBezTo>
                <a:cubicBezTo>
                  <a:pt x="357188" y="463550"/>
                  <a:pt x="333282" y="464090"/>
                  <a:pt x="309563" y="466725"/>
                </a:cubicBezTo>
                <a:cubicBezTo>
                  <a:pt x="304573" y="467279"/>
                  <a:pt x="299452" y="468703"/>
                  <a:pt x="295275" y="471488"/>
                </a:cubicBezTo>
                <a:cubicBezTo>
                  <a:pt x="289671" y="475224"/>
                  <a:pt x="285300" y="480601"/>
                  <a:pt x="280988" y="485775"/>
                </a:cubicBezTo>
                <a:cubicBezTo>
                  <a:pt x="277324" y="490172"/>
                  <a:pt x="274638" y="495300"/>
                  <a:pt x="271463" y="500063"/>
                </a:cubicBezTo>
                <a:cubicBezTo>
                  <a:pt x="272680" y="513453"/>
                  <a:pt x="271825" y="548412"/>
                  <a:pt x="280988" y="566738"/>
                </a:cubicBezTo>
                <a:cubicBezTo>
                  <a:pt x="285380" y="575522"/>
                  <a:pt x="296902" y="590048"/>
                  <a:pt x="304800" y="595313"/>
                </a:cubicBezTo>
                <a:cubicBezTo>
                  <a:pt x="308977" y="598098"/>
                  <a:pt x="314261" y="598696"/>
                  <a:pt x="319088" y="600075"/>
                </a:cubicBezTo>
                <a:cubicBezTo>
                  <a:pt x="339433" y="605888"/>
                  <a:pt x="339829" y="604684"/>
                  <a:pt x="361950" y="609600"/>
                </a:cubicBezTo>
                <a:cubicBezTo>
                  <a:pt x="402376" y="618584"/>
                  <a:pt x="356538" y="610869"/>
                  <a:pt x="414338" y="619125"/>
                </a:cubicBezTo>
                <a:cubicBezTo>
                  <a:pt x="495613" y="610095"/>
                  <a:pt x="421730" y="620717"/>
                  <a:pt x="490538" y="604838"/>
                </a:cubicBezTo>
                <a:cubicBezTo>
                  <a:pt x="517415" y="598636"/>
                  <a:pt x="535769" y="601512"/>
                  <a:pt x="561975" y="585788"/>
                </a:cubicBezTo>
                <a:cubicBezTo>
                  <a:pt x="590093" y="568917"/>
                  <a:pt x="577006" y="574427"/>
                  <a:pt x="600075" y="566738"/>
                </a:cubicBezTo>
                <a:cubicBezTo>
                  <a:pt x="606425" y="560388"/>
                  <a:pt x="613281" y="554506"/>
                  <a:pt x="619125" y="547688"/>
                </a:cubicBezTo>
                <a:cubicBezTo>
                  <a:pt x="622850" y="543342"/>
                  <a:pt x="625323" y="538058"/>
                  <a:pt x="628650" y="533400"/>
                </a:cubicBezTo>
                <a:cubicBezTo>
                  <a:pt x="649260" y="504546"/>
                  <a:pt x="637544" y="525138"/>
                  <a:pt x="652463" y="495300"/>
                </a:cubicBezTo>
                <a:cubicBezTo>
                  <a:pt x="664498" y="435125"/>
                  <a:pt x="659980" y="463739"/>
                  <a:pt x="666750" y="409575"/>
                </a:cubicBezTo>
                <a:cubicBezTo>
                  <a:pt x="665163" y="369888"/>
                  <a:pt x="664721" y="330138"/>
                  <a:pt x="661988" y="290513"/>
                </a:cubicBezTo>
                <a:cubicBezTo>
                  <a:pt x="661538" y="283983"/>
                  <a:pt x="659106" y="277732"/>
                  <a:pt x="657225" y="271463"/>
                </a:cubicBezTo>
                <a:cubicBezTo>
                  <a:pt x="654340" y="261846"/>
                  <a:pt x="650875" y="252413"/>
                  <a:pt x="647700" y="242888"/>
                </a:cubicBezTo>
                <a:cubicBezTo>
                  <a:pt x="646113" y="238125"/>
                  <a:pt x="645183" y="233090"/>
                  <a:pt x="642938" y="228600"/>
                </a:cubicBezTo>
                <a:cubicBezTo>
                  <a:pt x="639763" y="222250"/>
                  <a:pt x="635906" y="216197"/>
                  <a:pt x="633413" y="209550"/>
                </a:cubicBezTo>
                <a:cubicBezTo>
                  <a:pt x="631115" y="203421"/>
                  <a:pt x="630448" y="196794"/>
                  <a:pt x="628650" y="190500"/>
                </a:cubicBezTo>
                <a:cubicBezTo>
                  <a:pt x="627271" y="185673"/>
                  <a:pt x="625267" y="181040"/>
                  <a:pt x="623888" y="176213"/>
                </a:cubicBezTo>
                <a:cubicBezTo>
                  <a:pt x="622090" y="169919"/>
                  <a:pt x="621006" y="163432"/>
                  <a:pt x="619125" y="157163"/>
                </a:cubicBezTo>
                <a:cubicBezTo>
                  <a:pt x="616240" y="147546"/>
                  <a:pt x="612035" y="138329"/>
                  <a:pt x="609600" y="128588"/>
                </a:cubicBezTo>
                <a:cubicBezTo>
                  <a:pt x="608013" y="122238"/>
                  <a:pt x="606719" y="115807"/>
                  <a:pt x="604838" y="109538"/>
                </a:cubicBezTo>
                <a:cubicBezTo>
                  <a:pt x="587439" y="51539"/>
                  <a:pt x="601532" y="105837"/>
                  <a:pt x="590550" y="61913"/>
                </a:cubicBezTo>
                <a:cubicBezTo>
                  <a:pt x="592058" y="48339"/>
                  <a:pt x="592097" y="20718"/>
                  <a:pt x="600075" y="4763"/>
                </a:cubicBezTo>
                <a:cubicBezTo>
                  <a:pt x="601079" y="2755"/>
                  <a:pt x="603250" y="1588"/>
                  <a:pt x="604838" y="0"/>
                </a:cubicBezTo>
              </a:path>
            </a:pathLst>
          </a:cu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itle 2">
            <a:extLst>
              <a:ext uri="{FF2B5EF4-FFF2-40B4-BE49-F238E27FC236}">
                <a16:creationId xmlns:a16="http://schemas.microsoft.com/office/drawing/2014/main" id="{3D3C8C39-1E93-C740-9A09-7F2071563635}"/>
              </a:ext>
            </a:extLst>
          </p:cNvPr>
          <p:cNvSpPr txBox="1">
            <a:spLocks/>
          </p:cNvSpPr>
          <p:nvPr/>
        </p:nvSpPr>
        <p:spPr>
          <a:xfrm>
            <a:off x="838200" y="296614"/>
            <a:ext cx="7799284" cy="577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Times New Roman"/>
                <a:ea typeface="+mj-ea"/>
                <a:cs typeface="Times New Roman"/>
              </a:defRPr>
            </a:lvl1pPr>
          </a:lstStyle>
          <a:p>
            <a:r>
              <a:rPr lang="en-IL"/>
              <a:t>Hello, World Below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3530130-F228-EE71-7076-B1DDB4B4446D}"/>
              </a:ext>
            </a:extLst>
          </p:cNvPr>
          <p:cNvGrpSpPr/>
          <p:nvPr/>
        </p:nvGrpSpPr>
        <p:grpSpPr>
          <a:xfrm>
            <a:off x="834511" y="4328985"/>
            <a:ext cx="8067771" cy="1881525"/>
            <a:chOff x="834511" y="4328985"/>
            <a:chExt cx="8067771" cy="1881525"/>
          </a:xfrm>
        </p:grpSpPr>
        <p:sp>
          <p:nvSpPr>
            <p:cNvPr id="18" name="Rectangle 3">
              <a:extLst>
                <a:ext uri="{FF2B5EF4-FFF2-40B4-BE49-F238E27FC236}">
                  <a16:creationId xmlns:a16="http://schemas.microsoft.com/office/drawing/2014/main" id="{F44DCDCA-4509-6E49-BCF9-107F042EB0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4511" y="4377068"/>
              <a:ext cx="2178978" cy="15235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35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0" indent="0">
                <a:defRPr/>
              </a:pPr>
              <a:r>
                <a:rPr kumimoji="0" lang="en-US" sz="2000" b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Software issues</a:t>
              </a:r>
            </a:p>
            <a:p>
              <a:pPr marL="285750" indent="-285750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  <a:defRPr/>
              </a:pP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Compile?</a:t>
              </a:r>
            </a:p>
            <a:p>
              <a:pPr marL="285750" indent="-285750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  <a:defRPr/>
              </a:pP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Execute?</a:t>
              </a:r>
            </a:p>
            <a:p>
              <a:pPr marL="285750" indent="-285750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  <a:defRPr/>
              </a:pP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Runtime?</a:t>
              </a:r>
            </a:p>
            <a:p>
              <a:pPr marL="285750" indent="-285750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  <a:defRPr/>
              </a:pP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…</a:t>
              </a:r>
            </a:p>
          </p:txBody>
        </p:sp>
        <p:sp>
          <p:nvSpPr>
            <p:cNvPr id="19" name="Rectangle 3">
              <a:extLst>
                <a:ext uri="{FF2B5EF4-FFF2-40B4-BE49-F238E27FC236}">
                  <a16:creationId xmlns:a16="http://schemas.microsoft.com/office/drawing/2014/main" id="{9049A3BE-9E39-0944-A011-D5373D7A46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23304" y="4328985"/>
              <a:ext cx="2178978" cy="17353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35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0" indent="0">
                <a:defRPr/>
              </a:pPr>
              <a:r>
                <a:rPr kumimoji="0" lang="en-US" sz="2000" b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Hardware issues</a:t>
              </a:r>
            </a:p>
            <a:p>
              <a:pPr marL="285750" indent="-285750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  <a:defRPr/>
              </a:pP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Binary code?</a:t>
              </a:r>
            </a:p>
            <a:p>
              <a:pPr marL="285750" indent="-285750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  <a:defRPr/>
              </a:pP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Chips?</a:t>
              </a:r>
            </a:p>
            <a:p>
              <a:pPr marL="285750" indent="-285750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  <a:defRPr/>
              </a:pP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Screen?</a:t>
              </a:r>
            </a:p>
            <a:p>
              <a:pPr marL="285750" indent="-285750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  <a:defRPr/>
              </a:pP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...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CD32953-FF51-C44F-89A8-F75610EBB87D}"/>
                </a:ext>
              </a:extLst>
            </p:cNvPr>
            <p:cNvGrpSpPr/>
            <p:nvPr/>
          </p:nvGrpSpPr>
          <p:grpSpPr>
            <a:xfrm>
              <a:off x="3391116" y="4592860"/>
              <a:ext cx="2553065" cy="1617650"/>
              <a:chOff x="3329386" y="4699952"/>
              <a:chExt cx="2553065" cy="1617650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2DB54798-41CD-6844-A1E4-9FF3C3D34D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4045164" y="4835939"/>
                <a:ext cx="1837287" cy="1481663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F5C54D67-067A-F44C-943B-7666F0C55C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3978457" y="4726377"/>
                <a:ext cx="1019400" cy="647551"/>
              </a:xfrm>
              <a:prstGeom prst="rect">
                <a:avLst/>
              </a:prstGeom>
            </p:spPr>
          </p:pic>
          <p:sp>
            <p:nvSpPr>
              <p:cNvPr id="32" name="Rectangle 10">
                <a:extLst>
                  <a:ext uri="{FF2B5EF4-FFF2-40B4-BE49-F238E27FC236}">
                    <a16:creationId xmlns:a16="http://schemas.microsoft.com/office/drawing/2014/main" id="{197ED4DE-62EB-BE49-B546-8BC4078A06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9386" y="4699952"/>
                <a:ext cx="2317541" cy="6241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lIns="92075" tIns="46038" rIns="92075" bIns="46038"/>
              <a:lstStyle/>
              <a:p>
                <a:pPr marL="342900" indent="-342900" algn="ctr" defTabSz="914400" rtl="1" eaLnBrk="1" latinLnBrk="0" hangingPunct="1">
                  <a:buClr>
                    <a:srgbClr val="006600"/>
                  </a:buClr>
                  <a:buSzPct val="85000"/>
                </a:pPr>
                <a:r>
                  <a:rPr lang="en-US" sz="2800" dirty="0">
                    <a:latin typeface="Times New Roman" panose="02020603050405020304" pitchFamily="18" charset="0"/>
                    <a:ea typeface="Consolas" charset="0"/>
                    <a:cs typeface="Times New Roman" panose="02020603050405020304" pitchFamily="18" charset="0"/>
                  </a:rPr>
                  <a:t>?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269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012E80-252A-1A4D-8D69-4A4997809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9499"/>
            <a:ext cx="2215702" cy="3193806"/>
          </a:xfrm>
          <a:prstGeom prst="rect">
            <a:avLst/>
          </a:prstGeom>
        </p:spPr>
      </p:pic>
      <p:grpSp>
        <p:nvGrpSpPr>
          <p:cNvPr id="5" name="Group 35">
            <a:extLst>
              <a:ext uri="{FF2B5EF4-FFF2-40B4-BE49-F238E27FC236}">
                <a16:creationId xmlns:a16="http://schemas.microsoft.com/office/drawing/2014/main" id="{D293E152-8CB0-FB47-B290-241FFB13EAD4}"/>
              </a:ext>
            </a:extLst>
          </p:cNvPr>
          <p:cNvGrpSpPr>
            <a:grpSpLocks/>
          </p:cNvGrpSpPr>
          <p:nvPr/>
        </p:nvGrpSpPr>
        <p:grpSpPr bwMode="auto">
          <a:xfrm>
            <a:off x="6124539" y="1717860"/>
            <a:ext cx="1872315" cy="2455141"/>
            <a:chOff x="3417" y="754"/>
            <a:chExt cx="2343" cy="2631"/>
          </a:xfrm>
        </p:grpSpPr>
        <p:pic>
          <p:nvPicPr>
            <p:cNvPr id="9" name="Picture 36">
              <a:extLst>
                <a:ext uri="{FF2B5EF4-FFF2-40B4-BE49-F238E27FC236}">
                  <a16:creationId xmlns:a16="http://schemas.microsoft.com/office/drawing/2014/main" id="{E33C768C-51A1-844F-885E-DC079294CD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18"/>
            <a:stretch>
              <a:fillRect/>
            </a:stretch>
          </p:blipFill>
          <p:spPr bwMode="auto">
            <a:xfrm>
              <a:off x="3417" y="754"/>
              <a:ext cx="2343" cy="2631"/>
            </a:xfrm>
            <a:prstGeom prst="rect">
              <a:avLst/>
            </a:prstGeom>
            <a:solidFill>
              <a:srgbClr val="C1F3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0" name="Picture 37" descr="Bouquet">
              <a:extLst>
                <a:ext uri="{FF2B5EF4-FFF2-40B4-BE49-F238E27FC236}">
                  <a16:creationId xmlns:a16="http://schemas.microsoft.com/office/drawing/2014/main" id="{6F0D7D7D-BB06-244D-9106-8E35C6075B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41" t="5888" r="39604"/>
            <a:stretch>
              <a:fillRect/>
            </a:stretch>
          </p:blipFill>
          <p:spPr bwMode="auto">
            <a:xfrm>
              <a:off x="4209" y="980"/>
              <a:ext cx="974" cy="2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 r:embed="rId5"/>
                    <a:srcRect l="23541" t="5888" r="39604"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sp>
        <p:nvSpPr>
          <p:cNvPr id="7" name="AutoShape 42">
            <a:extLst>
              <a:ext uri="{FF2B5EF4-FFF2-40B4-BE49-F238E27FC236}">
                <a16:creationId xmlns:a16="http://schemas.microsoft.com/office/drawing/2014/main" id="{96AAE0B6-BC3B-AE46-BE4A-3418AACBF3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7881" y="1928754"/>
            <a:ext cx="3552028" cy="1907361"/>
          </a:xfrm>
          <a:prstGeom prst="rightArrow">
            <a:avLst>
              <a:gd name="adj1" fmla="val 50000"/>
              <a:gd name="adj2" fmla="val 36993"/>
            </a:avLst>
          </a:prstGeom>
          <a:solidFill>
            <a:srgbClr val="296AA7"/>
          </a:solidFill>
          <a:ln w="12700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endParaRPr lang="en-US" sz="2000" dirty="0">
              <a:solidFill>
                <a:schemeClr val="bg1"/>
              </a:solidFill>
              <a:cs typeface="+mn-cs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DE4E81E-AEDA-D54D-9E7B-5412D6A3D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614"/>
            <a:ext cx="7799284" cy="577278"/>
          </a:xfrm>
        </p:spPr>
        <p:txBody>
          <a:bodyPr/>
          <a:lstStyle/>
          <a:p>
            <a:r>
              <a:rPr lang="en-US" dirty="0"/>
              <a:t>Nand to Tetris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38041A-CB58-9045-97CF-551D41B1B9C7}"/>
              </a:ext>
            </a:extLst>
          </p:cNvPr>
          <p:cNvSpPr txBox="1">
            <a:spLocks/>
          </p:cNvSpPr>
          <p:nvPr/>
        </p:nvSpPr>
        <p:spPr>
          <a:xfrm>
            <a:off x="2319956" y="2580650"/>
            <a:ext cx="3247403" cy="970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dirty="0">
                <a:solidFill>
                  <a:schemeClr val="bg1"/>
                </a:solidFill>
              </a:rPr>
              <a:t>building a modern computer system from first principles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766EDB52-A081-4CBA-40CE-294FF1FC55D7}"/>
              </a:ext>
            </a:extLst>
          </p:cNvPr>
          <p:cNvSpPr txBox="1">
            <a:spLocks/>
          </p:cNvSpPr>
          <p:nvPr/>
        </p:nvSpPr>
        <p:spPr>
          <a:xfrm>
            <a:off x="1708172" y="4202618"/>
            <a:ext cx="4258935" cy="7249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4000" kern="1200" baseline="0">
                <a:solidFill>
                  <a:schemeClr val="tx1"/>
                </a:solidFill>
                <a:latin typeface="Avenir Medium"/>
                <a:ea typeface="+mn-ea"/>
                <a:cs typeface="Avenir Medium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“What I hear I forget,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 see I remember,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 understand”</a:t>
            </a:r>
          </a:p>
        </p:txBody>
      </p:sp>
    </p:spTree>
    <p:extLst>
      <p:ext uri="{BB962C8B-B14F-4D97-AF65-F5344CB8AC3E}">
        <p14:creationId xmlns:p14="http://schemas.microsoft.com/office/powerpoint/2010/main" val="1241537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Nand to Tetris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5B5D2AE-E008-C348-BCA9-CB77C9F12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9499"/>
            <a:ext cx="2215702" cy="319380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ABDFF65-DDB0-724D-8455-4D13309A570E}"/>
              </a:ext>
            </a:extLst>
          </p:cNvPr>
          <p:cNvGrpSpPr/>
          <p:nvPr/>
        </p:nvGrpSpPr>
        <p:grpSpPr>
          <a:xfrm>
            <a:off x="1665469" y="2458027"/>
            <a:ext cx="3395549" cy="1452840"/>
            <a:chOff x="1665469" y="2849917"/>
            <a:chExt cx="3395549" cy="145284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BBAB4DB-B61D-0940-BB7C-36897EEEDFDA}"/>
                </a:ext>
              </a:extLst>
            </p:cNvPr>
            <p:cNvGrpSpPr/>
            <p:nvPr/>
          </p:nvGrpSpPr>
          <p:grpSpPr>
            <a:xfrm>
              <a:off x="1914287" y="2849917"/>
              <a:ext cx="3146731" cy="1198672"/>
              <a:chOff x="1914287" y="2849917"/>
              <a:chExt cx="3146731" cy="1198672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181005A7-9AA9-6E4C-8BFA-F1FD1FDE93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69682" y="2890424"/>
                <a:ext cx="1491336" cy="1158165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7E1B69CD-08E9-3E4B-B30A-DCACF62C88DE}"/>
                  </a:ext>
                </a:extLst>
              </p:cNvPr>
              <p:cNvGrpSpPr/>
              <p:nvPr/>
            </p:nvGrpSpPr>
            <p:grpSpPr>
              <a:xfrm>
                <a:off x="1914287" y="2849917"/>
                <a:ext cx="1554692" cy="1158165"/>
                <a:chOff x="1830319" y="3112324"/>
                <a:chExt cx="1554692" cy="1158165"/>
              </a:xfrm>
            </p:grpSpPr>
            <p:sp>
              <p:nvSpPr>
                <p:cNvPr id="23" name="AutoShape 42">
                  <a:extLst>
                    <a:ext uri="{FF2B5EF4-FFF2-40B4-BE49-F238E27FC236}">
                      <a16:creationId xmlns:a16="http://schemas.microsoft.com/office/drawing/2014/main" id="{C8D25EB6-1D0E-4E40-A96A-C152BC8AD4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30319" y="3112324"/>
                  <a:ext cx="1554692" cy="1158165"/>
                </a:xfrm>
                <a:prstGeom prst="rightArrow">
                  <a:avLst>
                    <a:gd name="adj1" fmla="val 46813"/>
                    <a:gd name="adj2" fmla="val 40766"/>
                  </a:avLst>
                </a:prstGeom>
                <a:solidFill>
                  <a:srgbClr val="296AA7"/>
                </a:solidFill>
                <a:ln w="12700">
                  <a:noFill/>
                  <a:miter lim="800000"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2000" dirty="0">
                    <a:solidFill>
                      <a:schemeClr val="bg1"/>
                    </a:solidFill>
                    <a:cs typeface="+mn-cs"/>
                  </a:endParaRPr>
                </a:p>
              </p:txBody>
            </p:sp>
            <p:sp>
              <p:nvSpPr>
                <p:cNvPr id="24" name="Rectangle 43">
                  <a:extLst>
                    <a:ext uri="{FF2B5EF4-FFF2-40B4-BE49-F238E27FC236}">
                      <a16:creationId xmlns:a16="http://schemas.microsoft.com/office/drawing/2014/main" id="{9C602EEF-6AD6-9646-9ECE-D7EF3A0D21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98707" y="3399018"/>
                  <a:ext cx="981551" cy="58477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CCC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algn="ctr">
                    <a:defRPr/>
                  </a:pPr>
                  <a:r>
                    <a:rPr lang="en-US" sz="1600" dirty="0">
                      <a:solidFill>
                        <a:schemeClr val="bg1"/>
                      </a:solidFill>
                    </a:rPr>
                    <a:t>hardware</a:t>
                  </a:r>
                  <a:br>
                    <a:rPr lang="en-US" sz="1600" dirty="0">
                      <a:solidFill>
                        <a:schemeClr val="bg1"/>
                      </a:solidFill>
                    </a:rPr>
                  </a:br>
                  <a:r>
                    <a:rPr lang="en-US" sz="1600" dirty="0">
                      <a:solidFill>
                        <a:schemeClr val="bg1"/>
                      </a:solidFill>
                    </a:rPr>
                    <a:t>platform</a:t>
                  </a:r>
                  <a:endParaRPr lang="en-US" sz="1600" dirty="0">
                    <a:solidFill>
                      <a:schemeClr val="bg1"/>
                    </a:solidFill>
                    <a:cs typeface="+mn-cs"/>
                  </a:endParaRPr>
                </a:p>
              </p:txBody>
            </p:sp>
          </p:grpSp>
        </p:grpSp>
        <p:sp>
          <p:nvSpPr>
            <p:cNvPr id="26" name="Text Placeholder 2">
              <a:extLst>
                <a:ext uri="{FF2B5EF4-FFF2-40B4-BE49-F238E27FC236}">
                  <a16:creationId xmlns:a16="http://schemas.microsoft.com/office/drawing/2014/main" id="{C616C1CB-CCB5-4147-AD8D-2CB3667B81A3}"/>
                </a:ext>
              </a:extLst>
            </p:cNvPr>
            <p:cNvSpPr txBox="1">
              <a:spLocks/>
            </p:cNvSpPr>
            <p:nvPr/>
          </p:nvSpPr>
          <p:spPr>
            <a:xfrm>
              <a:off x="1665469" y="3884719"/>
              <a:ext cx="1378297" cy="41803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4000" kern="1200" baseline="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1600" dirty="0"/>
                <a:t>Projects</a:t>
              </a:r>
              <a:br>
                <a:rPr lang="en-US" sz="1600" dirty="0"/>
              </a:br>
              <a:r>
                <a:rPr lang="en-US" sz="1600" dirty="0"/>
                <a:t>1-6</a:t>
              </a:r>
              <a:endParaRPr lang="en-US" sz="1200" dirty="0"/>
            </a:p>
          </p:txBody>
        </p:sp>
      </p:grpSp>
      <p:grpSp>
        <p:nvGrpSpPr>
          <p:cNvPr id="30" name="Group 35">
            <a:extLst>
              <a:ext uri="{FF2B5EF4-FFF2-40B4-BE49-F238E27FC236}">
                <a16:creationId xmlns:a16="http://schemas.microsoft.com/office/drawing/2014/main" id="{2245CC03-062E-C948-8561-36746CB34434}"/>
              </a:ext>
            </a:extLst>
          </p:cNvPr>
          <p:cNvGrpSpPr>
            <a:grpSpLocks/>
          </p:cNvGrpSpPr>
          <p:nvPr/>
        </p:nvGrpSpPr>
        <p:grpSpPr bwMode="auto">
          <a:xfrm>
            <a:off x="7143442" y="1717860"/>
            <a:ext cx="1872315" cy="2455141"/>
            <a:chOff x="3417" y="754"/>
            <a:chExt cx="2343" cy="2631"/>
          </a:xfrm>
        </p:grpSpPr>
        <p:pic>
          <p:nvPicPr>
            <p:cNvPr id="35" name="Picture 36">
              <a:extLst>
                <a:ext uri="{FF2B5EF4-FFF2-40B4-BE49-F238E27FC236}">
                  <a16:creationId xmlns:a16="http://schemas.microsoft.com/office/drawing/2014/main" id="{9A781E78-D5BE-1D46-BE7E-33A7122CB9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18"/>
            <a:stretch>
              <a:fillRect/>
            </a:stretch>
          </p:blipFill>
          <p:spPr bwMode="auto">
            <a:xfrm>
              <a:off x="3417" y="754"/>
              <a:ext cx="2343" cy="2631"/>
            </a:xfrm>
            <a:prstGeom prst="rect">
              <a:avLst/>
            </a:prstGeom>
            <a:solidFill>
              <a:srgbClr val="C1F3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36" name="Picture 37" descr="Bouquet">
              <a:extLst>
                <a:ext uri="{FF2B5EF4-FFF2-40B4-BE49-F238E27FC236}">
                  <a16:creationId xmlns:a16="http://schemas.microsoft.com/office/drawing/2014/main" id="{CBC6BF3F-FB55-8F44-90B5-100056479D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41" t="5888" r="39604"/>
            <a:stretch>
              <a:fillRect/>
            </a:stretch>
          </p:blipFill>
          <p:spPr bwMode="auto">
            <a:xfrm>
              <a:off x="4209" y="980"/>
              <a:ext cx="974" cy="20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 r:embed="rId6"/>
                    <a:srcRect l="23541" t="5888" r="39604"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581F607-54CF-7179-295D-C7E7E144E508}"/>
              </a:ext>
            </a:extLst>
          </p:cNvPr>
          <p:cNvGrpSpPr/>
          <p:nvPr/>
        </p:nvGrpSpPr>
        <p:grpSpPr>
          <a:xfrm>
            <a:off x="1866444" y="4835954"/>
            <a:ext cx="6635617" cy="784340"/>
            <a:chOff x="1866444" y="4835954"/>
            <a:chExt cx="6635617" cy="784340"/>
          </a:xfrm>
        </p:grpSpPr>
        <p:sp>
          <p:nvSpPr>
            <p:cNvPr id="25" name="Rounded Rectangular Callout 24">
              <a:extLst>
                <a:ext uri="{FF2B5EF4-FFF2-40B4-BE49-F238E27FC236}">
                  <a16:creationId xmlns:a16="http://schemas.microsoft.com/office/drawing/2014/main" id="{E378D3D1-8E5D-314F-9D4C-85DCE5072BE0}"/>
                </a:ext>
              </a:extLst>
            </p:cNvPr>
            <p:cNvSpPr/>
            <p:nvPr/>
          </p:nvSpPr>
          <p:spPr>
            <a:xfrm>
              <a:off x="1866444" y="4835955"/>
              <a:ext cx="2354644" cy="784339"/>
            </a:xfrm>
            <a:prstGeom prst="wedgeRoundRectCallout">
              <a:avLst>
                <a:gd name="adj1" fmla="val -29008"/>
                <a:gd name="adj2" fmla="val -12761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08000" tIns="46800" rIns="108000" rtlCol="0" anchor="ctr" anchorCtr="0"/>
            <a:lstStyle/>
            <a:p>
              <a:pPr algn="ctr">
                <a:spcBef>
                  <a:spcPct val="20000"/>
                </a:spcBef>
              </a:pPr>
              <a:r>
                <a:rPr lang="en-US" dirty="0">
                  <a:solidFill>
                    <a:schemeClr val="tx1"/>
                  </a:solidFill>
                  <a:ea typeface="Arial" charset="0"/>
                  <a:cs typeface="Arial" charset="0"/>
                </a:rPr>
                <a:t>Using HDL and a hardware simulator</a:t>
              </a:r>
            </a:p>
          </p:txBody>
        </p:sp>
        <p:sp>
          <p:nvSpPr>
            <p:cNvPr id="27" name="Rounded Rectangular Callout 26">
              <a:extLst>
                <a:ext uri="{FF2B5EF4-FFF2-40B4-BE49-F238E27FC236}">
                  <a16:creationId xmlns:a16="http://schemas.microsoft.com/office/drawing/2014/main" id="{3D3585F9-C95C-F34C-B721-C97EB7132E78}"/>
                </a:ext>
              </a:extLst>
            </p:cNvPr>
            <p:cNvSpPr/>
            <p:nvPr/>
          </p:nvSpPr>
          <p:spPr>
            <a:xfrm>
              <a:off x="4963887" y="4835954"/>
              <a:ext cx="3538174" cy="784339"/>
            </a:xfrm>
            <a:prstGeom prst="wedgeRoundRectCallout">
              <a:avLst>
                <a:gd name="adj1" fmla="val -30429"/>
                <a:gd name="adj2" fmla="val -12904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46800" rIns="0" rtlCol="0" anchor="ctr" anchorCtr="0"/>
            <a:lstStyle/>
            <a:p>
              <a:pPr algn="ctr">
                <a:spcBef>
                  <a:spcPct val="20000"/>
                </a:spcBef>
              </a:pPr>
              <a:r>
                <a:rPr lang="en-US" dirty="0">
                  <a:solidFill>
                    <a:schemeClr val="tx1"/>
                  </a:solidFill>
                  <a:ea typeface="Arial" charset="0"/>
                  <a:cs typeface="Arial" charset="0"/>
                </a:rPr>
                <a:t>Using Java / Python</a:t>
              </a:r>
              <a:br>
                <a:rPr lang="en-US" dirty="0">
                  <a:solidFill>
                    <a:schemeClr val="tx1"/>
                  </a:solidFill>
                  <a:ea typeface="Arial" charset="0"/>
                  <a:cs typeface="Arial" charset="0"/>
                </a:rPr>
              </a:br>
              <a:r>
                <a:rPr lang="en-US" dirty="0">
                  <a:solidFill>
                    <a:schemeClr val="tx1"/>
                  </a:solidFill>
                  <a:ea typeface="Arial" charset="0"/>
                  <a:cs typeface="Arial" charset="0"/>
                </a:rPr>
                <a:t>+ supplied specs and test programs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AD4B17E-EB6E-253D-A38E-45B114E7C609}"/>
              </a:ext>
            </a:extLst>
          </p:cNvPr>
          <p:cNvGrpSpPr/>
          <p:nvPr/>
        </p:nvGrpSpPr>
        <p:grpSpPr>
          <a:xfrm>
            <a:off x="5048559" y="2458027"/>
            <a:ext cx="1803510" cy="1452840"/>
            <a:chOff x="1665469" y="2849917"/>
            <a:chExt cx="1803510" cy="145284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4997F30-AEB5-E3E8-3257-E71B9307EEA1}"/>
                </a:ext>
              </a:extLst>
            </p:cNvPr>
            <p:cNvGrpSpPr/>
            <p:nvPr/>
          </p:nvGrpSpPr>
          <p:grpSpPr>
            <a:xfrm>
              <a:off x="1914287" y="2849917"/>
              <a:ext cx="1554692" cy="1158165"/>
              <a:chOff x="1830319" y="3112324"/>
              <a:chExt cx="1554692" cy="1158165"/>
            </a:xfrm>
          </p:grpSpPr>
          <p:sp>
            <p:nvSpPr>
              <p:cNvPr id="10" name="AutoShape 42">
                <a:extLst>
                  <a:ext uri="{FF2B5EF4-FFF2-40B4-BE49-F238E27FC236}">
                    <a16:creationId xmlns:a16="http://schemas.microsoft.com/office/drawing/2014/main" id="{0EC4CC44-411A-A07A-5AA8-6141C1EB4C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30319" y="3112324"/>
                <a:ext cx="1554692" cy="1158165"/>
              </a:xfrm>
              <a:prstGeom prst="rightArrow">
                <a:avLst>
                  <a:gd name="adj1" fmla="val 46813"/>
                  <a:gd name="adj2" fmla="val 40766"/>
                </a:avLst>
              </a:prstGeom>
              <a:solidFill>
                <a:srgbClr val="296AA7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/>
              <a:lstStyle/>
              <a:p>
                <a:pPr algn="ctr">
                  <a:defRPr/>
                </a:pPr>
                <a:endParaRPr lang="en-US" sz="2000" dirty="0">
                  <a:solidFill>
                    <a:schemeClr val="bg1"/>
                  </a:solidFill>
                  <a:cs typeface="+mn-cs"/>
                </a:endParaRPr>
              </a:p>
            </p:txBody>
          </p:sp>
          <p:sp>
            <p:nvSpPr>
              <p:cNvPr id="11" name="Rectangle 43">
                <a:extLst>
                  <a:ext uri="{FF2B5EF4-FFF2-40B4-BE49-F238E27FC236}">
                    <a16:creationId xmlns:a16="http://schemas.microsoft.com/office/drawing/2014/main" id="{A5625D23-FD40-C475-3255-1C3AD6A153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9931" y="3399018"/>
                <a:ext cx="959109" cy="58477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CCC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algn="ctr">
                  <a:defRPr/>
                </a:pPr>
                <a:r>
                  <a:rPr lang="en-US" sz="1600" dirty="0">
                    <a:solidFill>
                      <a:schemeClr val="bg1"/>
                    </a:solidFill>
                  </a:rPr>
                  <a:t>software</a:t>
                </a:r>
                <a:br>
                  <a:rPr lang="en-US" sz="1600" dirty="0">
                    <a:solidFill>
                      <a:schemeClr val="bg1"/>
                    </a:solidFill>
                  </a:rPr>
                </a:br>
                <a:r>
                  <a:rPr lang="en-US" sz="1600" dirty="0">
                    <a:solidFill>
                      <a:schemeClr val="bg1"/>
                    </a:solidFill>
                  </a:rPr>
                  <a:t>hierarchy</a:t>
                </a:r>
                <a:endParaRPr lang="en-US" sz="1600" dirty="0">
                  <a:solidFill>
                    <a:schemeClr val="bg1"/>
                  </a:solidFill>
                  <a:cs typeface="+mn-cs"/>
                </a:endParaRPr>
              </a:p>
            </p:txBody>
          </p:sp>
        </p:grpSp>
        <p:sp>
          <p:nvSpPr>
            <p:cNvPr id="7" name="Text Placeholder 2">
              <a:extLst>
                <a:ext uri="{FF2B5EF4-FFF2-40B4-BE49-F238E27FC236}">
                  <a16:creationId xmlns:a16="http://schemas.microsoft.com/office/drawing/2014/main" id="{69954ACC-2BC1-2E44-3851-EA32F5FDF20D}"/>
                </a:ext>
              </a:extLst>
            </p:cNvPr>
            <p:cNvSpPr txBox="1">
              <a:spLocks/>
            </p:cNvSpPr>
            <p:nvPr/>
          </p:nvSpPr>
          <p:spPr>
            <a:xfrm>
              <a:off x="1665469" y="3884719"/>
              <a:ext cx="1378297" cy="41803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4000" kern="1200" baseline="0">
                  <a:solidFill>
                    <a:schemeClr val="tx1"/>
                  </a:solidFill>
                  <a:latin typeface="Avenir Medium"/>
                  <a:ea typeface="+mn-ea"/>
                  <a:cs typeface="Avenir Medium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1600" dirty="0"/>
                <a:t>Projects</a:t>
              </a:r>
              <a:br>
                <a:rPr lang="en-US" sz="1600" dirty="0"/>
              </a:br>
              <a:r>
                <a:rPr lang="en-US" sz="1600" dirty="0"/>
                <a:t>7-12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259949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30714</TotalTime>
  <Words>3241</Words>
  <Application>Microsoft Macintosh PowerPoint</Application>
  <PresentationFormat>Widescreen</PresentationFormat>
  <Paragraphs>1065</Paragraphs>
  <Slides>47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9" baseType="lpstr">
      <vt:lpstr>Arial Unicode MS</vt:lpstr>
      <vt:lpstr>Arial</vt:lpstr>
      <vt:lpstr>Avenir Medium</vt:lpstr>
      <vt:lpstr>Avenir Next Medium</vt:lpstr>
      <vt:lpstr>Calibri</vt:lpstr>
      <vt:lpstr>Consolas</vt:lpstr>
      <vt:lpstr>Courier New</vt:lpstr>
      <vt:lpstr>Lucida Console</vt:lpstr>
      <vt:lpstr>Times New Roman</vt:lpstr>
      <vt:lpstr>Wingdings</vt:lpstr>
      <vt:lpstr>Office Theme</vt:lpstr>
      <vt:lpstr>Clip</vt:lpstr>
      <vt:lpstr>Building a Modern Computer</vt:lpstr>
      <vt:lpstr>BANG</vt:lpstr>
      <vt:lpstr>  </vt:lpstr>
      <vt:lpstr>  </vt:lpstr>
      <vt:lpstr>  </vt:lpstr>
      <vt:lpstr>  </vt:lpstr>
      <vt:lpstr>  </vt:lpstr>
      <vt:lpstr>Nand to Tetris</vt:lpstr>
      <vt:lpstr>Nand to Tetris</vt:lpstr>
      <vt:lpstr>Nand to Tetris</vt:lpstr>
      <vt:lpstr>Nand to Tetris</vt:lpstr>
      <vt:lpstr>Nand to Tetris</vt:lpstr>
      <vt:lpstr>Nand to Tetris</vt:lpstr>
      <vt:lpstr>Nand to Tetris</vt:lpstr>
      <vt:lpstr>Nand to Tetris</vt:lpstr>
      <vt:lpstr>Nand to Tetris</vt:lpstr>
      <vt:lpstr>Part I: Hardware</vt:lpstr>
      <vt:lpstr>Part I: Hardware</vt:lpstr>
      <vt:lpstr>Part I: Hardware</vt:lpstr>
      <vt:lpstr>Part I: Hardware</vt:lpstr>
      <vt:lpstr>Part I: Hardware</vt:lpstr>
      <vt:lpstr>Part I: Hardware</vt:lpstr>
      <vt:lpstr>Part I: Hardware</vt:lpstr>
      <vt:lpstr>Part I: Hardware</vt:lpstr>
      <vt:lpstr>Part I: Hardware</vt:lpstr>
      <vt:lpstr>Part I: Hardware</vt:lpstr>
      <vt:lpstr>Building a chip</vt:lpstr>
      <vt:lpstr>Building a chip</vt:lpstr>
      <vt:lpstr>Chip design</vt:lpstr>
      <vt:lpstr>Chip design</vt:lpstr>
      <vt:lpstr>Chip design</vt:lpstr>
      <vt:lpstr>Chip design</vt:lpstr>
      <vt:lpstr>Chip design</vt:lpstr>
      <vt:lpstr>Chip design</vt:lpstr>
      <vt:lpstr>Chip simulation</vt:lpstr>
      <vt:lpstr>Chip simulation</vt:lpstr>
      <vt:lpstr>Chip simulation</vt:lpstr>
      <vt:lpstr>Hardware platform</vt:lpstr>
      <vt:lpstr>Nand to Tetris: Part I</vt:lpstr>
      <vt:lpstr>Nand to Tetris: Part I</vt:lpstr>
      <vt:lpstr>Nand to Tetris: Part II</vt:lpstr>
      <vt:lpstr>Nand to Tetris: Part II</vt:lpstr>
      <vt:lpstr>One-tier compilation example: C</vt:lpstr>
      <vt:lpstr>Two-tier compilation example: Java</vt:lpstr>
      <vt:lpstr>Compilation: Nand to Tetris</vt:lpstr>
      <vt:lpstr>Nand to Tetris Roadmap: Part II</vt:lpstr>
      <vt:lpstr>Take home lessons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Noam Nisan</dc:creator>
  <cp:lastModifiedBy>Schocken Shimon</cp:lastModifiedBy>
  <cp:revision>882</cp:revision>
  <dcterms:created xsi:type="dcterms:W3CDTF">2014-04-29T07:30:19Z</dcterms:created>
  <dcterms:modified xsi:type="dcterms:W3CDTF">2025-01-30T04:20:39Z</dcterms:modified>
</cp:coreProperties>
</file>